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8" r:id="rId2"/>
    <p:sldId id="271" r:id="rId3"/>
    <p:sldId id="276" r:id="rId4"/>
    <p:sldId id="274" r:id="rId5"/>
    <p:sldId id="275" r:id="rId6"/>
    <p:sldId id="262" r:id="rId7"/>
    <p:sldId id="266" r:id="rId8"/>
    <p:sldId id="267" r:id="rId9"/>
    <p:sldId id="272" r:id="rId10"/>
    <p:sldId id="278" r:id="rId11"/>
    <p:sldId id="270" r:id="rId12"/>
    <p:sldId id="273" r:id="rId13"/>
    <p:sldId id="260" r:id="rId14"/>
    <p:sldId id="263" r:id="rId15"/>
    <p:sldId id="277" r:id="rId16"/>
    <p:sldId id="280" r:id="rId17"/>
    <p:sldId id="281" r:id="rId18"/>
    <p:sldId id="282" r:id="rId19"/>
    <p:sldId id="283" r:id="rId20"/>
    <p:sldId id="27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ssa Jumps" initials="TJ" lastIdx="1" clrIdx="0">
    <p:extLst>
      <p:ext uri="{19B8F6BF-5375-455C-9EA6-DF929625EA0E}">
        <p15:presenceInfo xmlns:p15="http://schemas.microsoft.com/office/powerpoint/2012/main" userId="d42004ea37b8a0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8A5A9A-A4F5-430A-8709-E0D991FFBC81}" type="datetimeFigureOut">
              <a:rPr lang="en-US" smtClean="0"/>
              <a:t>4/11/2023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198177-8194-4E85-9637-9784C2C0C574}" type="slidenum">
              <a:rPr lang="en-US" smtClean="0"/>
              <a:t>‹#›</a:t>
            </a:fld>
            <a:endParaRPr lang="en-US"/>
          </a:p>
        </p:txBody>
      </p:sp>
    </p:spTree>
    <p:extLst>
      <p:ext uri="{BB962C8B-B14F-4D97-AF65-F5344CB8AC3E}">
        <p14:creationId xmlns:p14="http://schemas.microsoft.com/office/powerpoint/2010/main" val="68002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118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108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754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449" name="Google Shape;449;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11</a:t>
            </a:fld>
            <a:endParaRPr/>
          </a:p>
        </p:txBody>
      </p:sp>
    </p:spTree>
    <p:extLst>
      <p:ext uri="{BB962C8B-B14F-4D97-AF65-F5344CB8AC3E}">
        <p14:creationId xmlns:p14="http://schemas.microsoft.com/office/powerpoint/2010/main" val="191243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627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E587D4-66B4-472E-BF52-FCDF8E8AEEFE}"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182251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587D4-66B4-472E-BF52-FCDF8E8AEEFE}"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15210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587D4-66B4-472E-BF52-FCDF8E8AEEFE}"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4985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587D4-66B4-472E-BF52-FCDF8E8AEEFE}"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137763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587D4-66B4-472E-BF52-FCDF8E8AEEFE}"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421220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E587D4-66B4-472E-BF52-FCDF8E8AEEFE}"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99324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E587D4-66B4-472E-BF52-FCDF8E8AEEFE}"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146725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E587D4-66B4-472E-BF52-FCDF8E8AEEFE}"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33526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587D4-66B4-472E-BF52-FCDF8E8AEEFE}"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187923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E587D4-66B4-472E-BF52-FCDF8E8AEEFE}"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328128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E587D4-66B4-472E-BF52-FCDF8E8AEEFE}"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5BF75-DAEF-4923-9227-0B808BC9C6C2}" type="slidenum">
              <a:rPr lang="en-US" smtClean="0"/>
              <a:t>‹#›</a:t>
            </a:fld>
            <a:endParaRPr lang="en-US"/>
          </a:p>
        </p:txBody>
      </p:sp>
    </p:spTree>
    <p:extLst>
      <p:ext uri="{BB962C8B-B14F-4D97-AF65-F5344CB8AC3E}">
        <p14:creationId xmlns:p14="http://schemas.microsoft.com/office/powerpoint/2010/main" val="300650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587D4-66B4-472E-BF52-FCDF8E8AEEFE}" type="datetimeFigureOut">
              <a:rPr lang="en-US" smtClean="0"/>
              <a:t>4/11/2023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5BF75-DAEF-4923-9227-0B808BC9C6C2}" type="slidenum">
              <a:rPr lang="en-US" smtClean="0"/>
              <a:t>‹#›</a:t>
            </a:fld>
            <a:endParaRPr lang="en-US"/>
          </a:p>
        </p:txBody>
      </p:sp>
    </p:spTree>
    <p:extLst>
      <p:ext uri="{BB962C8B-B14F-4D97-AF65-F5344CB8AC3E}">
        <p14:creationId xmlns:p14="http://schemas.microsoft.com/office/powerpoint/2010/main" val="1707192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shopestrella.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5" y="789709"/>
            <a:ext cx="8032027" cy="3793811"/>
          </a:xfrm>
        </p:spPr>
        <p:txBody>
          <a:bodyPr>
            <a:normAutofit/>
          </a:bodyPr>
          <a:lstStyle/>
          <a:p>
            <a:pPr algn="ctr"/>
            <a:br>
              <a:rPr lang="en-US" dirty="0">
                <a:solidFill>
                  <a:srgbClr val="002060"/>
                </a:solidFill>
              </a:rPr>
            </a:br>
            <a:r>
              <a:rPr lang="en-US" b="1" dirty="0"/>
              <a:t>CULINARY ARTS</a:t>
            </a:r>
            <a:br>
              <a:rPr lang="en-US" b="1" dirty="0"/>
            </a:br>
            <a:r>
              <a:rPr lang="en-US" b="1" dirty="0"/>
              <a:t>Registration Night</a:t>
            </a:r>
            <a:br>
              <a:rPr lang="en-US" b="1" dirty="0"/>
            </a:br>
            <a:r>
              <a:rPr lang="en-US" b="1" dirty="0"/>
              <a:t>2023-24 Cohort</a:t>
            </a:r>
            <a:br>
              <a:rPr lang="en-US" dirty="0"/>
            </a:br>
            <a:endParaRPr lang="en-US" dirty="0"/>
          </a:p>
        </p:txBody>
      </p:sp>
      <p:pic>
        <p:nvPicPr>
          <p:cNvPr id="5" name="Picture 4" descr="C:\Users\STEPI08931\Downloads\West-MEC_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010457"/>
            <a:ext cx="3042169" cy="902365"/>
          </a:xfrm>
          <a:prstGeom prst="rect">
            <a:avLst/>
          </a:prstGeom>
          <a:noFill/>
          <a:ln>
            <a:noFill/>
          </a:ln>
        </p:spPr>
      </p:pic>
      <p:pic>
        <p:nvPicPr>
          <p:cNvPr id="6" name="image1.png"/>
          <p:cNvPicPr/>
          <p:nvPr/>
        </p:nvPicPr>
        <p:blipFill>
          <a:blip r:embed="rId3"/>
          <a:srcRect/>
          <a:stretch>
            <a:fillRect/>
          </a:stretch>
        </p:blipFill>
        <p:spPr>
          <a:xfrm>
            <a:off x="5513285" y="3677081"/>
            <a:ext cx="2175988" cy="1559937"/>
          </a:xfrm>
          <a:prstGeom prst="rect">
            <a:avLst/>
          </a:prstGeom>
          <a:ln/>
        </p:spPr>
      </p:pic>
    </p:spTree>
    <p:extLst>
      <p:ext uri="{BB962C8B-B14F-4D97-AF65-F5344CB8AC3E}">
        <p14:creationId xmlns:p14="http://schemas.microsoft.com/office/powerpoint/2010/main" val="385898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8321-81DD-4B91-BD73-CE2A9046EA17}"/>
              </a:ext>
            </a:extLst>
          </p:cNvPr>
          <p:cNvSpPr>
            <a:spLocks noGrp="1"/>
          </p:cNvSpPr>
          <p:nvPr>
            <p:ph type="title"/>
          </p:nvPr>
        </p:nvSpPr>
        <p:spPr>
          <a:xfrm>
            <a:off x="628650" y="822960"/>
            <a:ext cx="7886700" cy="867729"/>
          </a:xfrm>
        </p:spPr>
        <p:txBody>
          <a:bodyPr>
            <a:normAutofit fontScale="90000"/>
          </a:bodyPr>
          <a:lstStyle/>
          <a:p>
            <a:pPr algn="ctr"/>
            <a:r>
              <a:rPr lang="en-US" dirty="0"/>
              <a:t>FERPA</a:t>
            </a:r>
            <a:br>
              <a:rPr lang="en-US" dirty="0"/>
            </a:br>
            <a:r>
              <a:rPr lang="en-US" dirty="0"/>
              <a:t>Family Educational Rights and Privacy Act</a:t>
            </a:r>
            <a:br>
              <a:rPr lang="en-US" dirty="0"/>
            </a:br>
            <a:endParaRPr lang="en-US" dirty="0"/>
          </a:p>
        </p:txBody>
      </p:sp>
      <p:sp>
        <p:nvSpPr>
          <p:cNvPr id="3" name="Content Placeholder 2">
            <a:extLst>
              <a:ext uri="{FF2B5EF4-FFF2-40B4-BE49-F238E27FC236}">
                <a16:creationId xmlns:a16="http://schemas.microsoft.com/office/drawing/2014/main" id="{62FF785A-92D7-4EBD-9C6F-92E4EEE534FF}"/>
              </a:ext>
            </a:extLst>
          </p:cNvPr>
          <p:cNvSpPr>
            <a:spLocks noGrp="1"/>
          </p:cNvSpPr>
          <p:nvPr>
            <p:ph idx="1"/>
          </p:nvPr>
        </p:nvSpPr>
        <p:spPr/>
        <p:txBody>
          <a:bodyPr>
            <a:normAutofit/>
          </a:bodyPr>
          <a:lstStyle/>
          <a:p>
            <a:pPr>
              <a:spcBef>
                <a:spcPts val="0"/>
              </a:spcBef>
            </a:pPr>
            <a:r>
              <a:rPr lang="en-US" dirty="0"/>
              <a:t>West-MEC students are also EMCC college students.</a:t>
            </a:r>
          </a:p>
          <a:p>
            <a:pPr>
              <a:spcBef>
                <a:spcPts val="0"/>
              </a:spcBef>
            </a:pPr>
            <a:r>
              <a:rPr lang="en-US" dirty="0"/>
              <a:t>Because they are college students, confidentiality is protected by FERPA.</a:t>
            </a:r>
          </a:p>
          <a:p>
            <a:pPr>
              <a:spcBef>
                <a:spcPts val="0"/>
              </a:spcBef>
            </a:pPr>
            <a:r>
              <a:rPr lang="en-US" dirty="0"/>
              <a:t>Faculty are unable to discuss grade status with parents if issues arise, unless the student signs a FERPA waiver.</a:t>
            </a:r>
          </a:p>
          <a:p>
            <a:pPr>
              <a:spcBef>
                <a:spcPts val="0"/>
              </a:spcBef>
            </a:pPr>
            <a:r>
              <a:rPr lang="en-US" dirty="0"/>
              <a:t>To complete a FERPA waiver, please work with admissions / registration personnel.</a:t>
            </a:r>
          </a:p>
          <a:p>
            <a:pPr marL="0" lvl="0" indent="0">
              <a:spcBef>
                <a:spcPts val="0"/>
              </a:spcBef>
              <a:buNone/>
            </a:pPr>
            <a:endParaRPr lang="en-US" dirty="0"/>
          </a:p>
          <a:p>
            <a:pPr marL="0" lvl="0" indent="0">
              <a:spcBef>
                <a:spcPts val="0"/>
              </a:spcBef>
              <a:buNone/>
            </a:pPr>
            <a:endParaRPr lang="en-US" dirty="0"/>
          </a:p>
          <a:p>
            <a:endParaRPr lang="en-US" dirty="0"/>
          </a:p>
        </p:txBody>
      </p:sp>
    </p:spTree>
    <p:extLst>
      <p:ext uri="{BB962C8B-B14F-4D97-AF65-F5344CB8AC3E}">
        <p14:creationId xmlns:p14="http://schemas.microsoft.com/office/powerpoint/2010/main" val="55448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4"/>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spcBef>
                <a:spcPts val="0"/>
              </a:spcBef>
              <a:spcAft>
                <a:spcPts val="0"/>
              </a:spcAft>
              <a:buClr>
                <a:schemeClr val="dk1"/>
              </a:buClr>
              <a:buSzPts val="4000"/>
              <a:buFont typeface="Corbel"/>
              <a:buNone/>
            </a:pPr>
            <a:endParaRPr/>
          </a:p>
        </p:txBody>
      </p:sp>
      <p:sp>
        <p:nvSpPr>
          <p:cNvPr id="452" name="Google Shape;452;p34"/>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spcBef>
                <a:spcPts val="1700"/>
              </a:spcBef>
              <a:spcAft>
                <a:spcPts val="0"/>
              </a:spcAft>
              <a:buSzPts val="3480"/>
              <a:buNone/>
            </a:pPr>
            <a:endParaRPr/>
          </a:p>
        </p:txBody>
      </p:sp>
      <p:pic>
        <p:nvPicPr>
          <p:cNvPr id="453" name="Google Shape;453;p3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54" name="Google Shape;454;p34"/>
          <p:cNvSpPr txBox="1"/>
          <p:nvPr/>
        </p:nvSpPr>
        <p:spPr>
          <a:xfrm>
            <a:off x="710475" y="621650"/>
            <a:ext cx="7704600" cy="1143000"/>
          </a:xfrm>
          <a:prstGeom prst="rect">
            <a:avLst/>
          </a:prstGeom>
          <a:noFill/>
          <a:ln>
            <a:noFill/>
          </a:ln>
        </p:spPr>
        <p:txBody>
          <a:bodyPr spcFirstLastPara="1" wrap="square" lIns="91425" tIns="91425" rIns="91425" bIns="91425" anchor="t" anchorCtr="0">
            <a:noAutofit/>
          </a:bodyPr>
          <a:lstStyle/>
          <a:p>
            <a:pPr marL="25400" marR="0" lvl="0" indent="0" algn="l" rtl="0">
              <a:spcBef>
                <a:spcPts val="0"/>
              </a:spcBef>
              <a:spcAft>
                <a:spcPts val="0"/>
              </a:spcAft>
              <a:buClr>
                <a:schemeClr val="dk1"/>
              </a:buClr>
              <a:buSzPts val="4800"/>
              <a:buFont typeface="Corbel"/>
              <a:buNone/>
            </a:pPr>
            <a:r>
              <a:rPr lang="en-US" sz="4000" dirty="0">
                <a:solidFill>
                  <a:schemeClr val="dk1"/>
                </a:solidFill>
                <a:latin typeface="Corbel"/>
                <a:ea typeface="Corbel"/>
                <a:cs typeface="Corbel"/>
                <a:sym typeface="Corbel"/>
              </a:rPr>
              <a:t>Disability Resources and Services</a:t>
            </a:r>
            <a:endParaRPr sz="4000" dirty="0">
              <a:solidFill>
                <a:schemeClr val="dk1"/>
              </a:solidFill>
              <a:latin typeface="Corbel"/>
              <a:ea typeface="Corbel"/>
              <a:cs typeface="Corbel"/>
              <a:sym typeface="Corbel"/>
            </a:endParaRPr>
          </a:p>
        </p:txBody>
      </p:sp>
      <p:sp>
        <p:nvSpPr>
          <p:cNvPr id="455" name="Google Shape;455;p34"/>
          <p:cNvSpPr txBox="1"/>
          <p:nvPr/>
        </p:nvSpPr>
        <p:spPr>
          <a:xfrm>
            <a:off x="621732" y="1808816"/>
            <a:ext cx="7699200" cy="3000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2800"/>
              <a:buFont typeface="Corbel"/>
              <a:buNone/>
            </a:pPr>
            <a:r>
              <a:rPr lang="en-US" sz="2800" dirty="0">
                <a:solidFill>
                  <a:schemeClr val="dk1"/>
                </a:solidFill>
                <a:latin typeface="Corbel"/>
                <a:ea typeface="Corbel"/>
                <a:cs typeface="Corbel"/>
                <a:sym typeface="Corbel"/>
              </a:rPr>
              <a:t>Students with an IEP or a</a:t>
            </a:r>
            <a:endParaRPr sz="1000" dirty="0">
              <a:solidFill>
                <a:schemeClr val="dk1"/>
              </a:solidFill>
              <a:latin typeface="Corbel"/>
              <a:ea typeface="Corbel"/>
              <a:cs typeface="Corbel"/>
              <a:sym typeface="Corbel"/>
            </a:endParaRPr>
          </a:p>
          <a:p>
            <a:pPr marL="0" marR="0" lvl="0" indent="0" algn="ctr" rtl="0">
              <a:spcBef>
                <a:spcPts val="0"/>
              </a:spcBef>
              <a:spcAft>
                <a:spcPts val="0"/>
              </a:spcAft>
              <a:buClr>
                <a:schemeClr val="dk1"/>
              </a:buClr>
              <a:buSzPts val="2800"/>
              <a:buFont typeface="Corbel"/>
              <a:buNone/>
            </a:pPr>
            <a:r>
              <a:rPr lang="en-US" sz="2800" dirty="0">
                <a:solidFill>
                  <a:schemeClr val="dk1"/>
                </a:solidFill>
                <a:latin typeface="Corbel"/>
                <a:ea typeface="Corbel"/>
                <a:cs typeface="Corbel"/>
                <a:sym typeface="Corbel"/>
              </a:rPr>
              <a:t>504 Accommodation Plan </a:t>
            </a:r>
            <a:endParaRPr sz="1000" dirty="0">
              <a:solidFill>
                <a:schemeClr val="dk1"/>
              </a:solidFill>
              <a:latin typeface="Corbel"/>
              <a:ea typeface="Corbel"/>
              <a:cs typeface="Corbel"/>
              <a:sym typeface="Corbel"/>
            </a:endParaRPr>
          </a:p>
          <a:p>
            <a:pPr marL="0" marR="0" lvl="0" indent="0" algn="ctr" rtl="0">
              <a:spcBef>
                <a:spcPts val="0"/>
              </a:spcBef>
              <a:spcAft>
                <a:spcPts val="0"/>
              </a:spcAft>
              <a:buClr>
                <a:schemeClr val="dk1"/>
              </a:buClr>
              <a:buSzPts val="2800"/>
              <a:buFont typeface="Corbel"/>
              <a:buNone/>
            </a:pPr>
            <a:endParaRPr lang="en-US" sz="2800" dirty="0">
              <a:solidFill>
                <a:schemeClr val="dk1"/>
              </a:solidFill>
              <a:latin typeface="Corbel"/>
              <a:ea typeface="Corbel"/>
              <a:cs typeface="Corbel"/>
              <a:sym typeface="Corbel"/>
            </a:endParaRPr>
          </a:p>
          <a:p>
            <a:pPr marL="0" marR="0" lvl="0" indent="0" algn="ctr" rtl="0">
              <a:spcBef>
                <a:spcPts val="0"/>
              </a:spcBef>
              <a:spcAft>
                <a:spcPts val="0"/>
              </a:spcAft>
              <a:buClr>
                <a:schemeClr val="dk1"/>
              </a:buClr>
              <a:buSzPts val="2800"/>
              <a:buFont typeface="Corbel"/>
              <a:buNone/>
            </a:pPr>
            <a:r>
              <a:rPr lang="en-US" sz="2800" dirty="0">
                <a:solidFill>
                  <a:schemeClr val="dk1"/>
                </a:solidFill>
                <a:latin typeface="Corbel"/>
                <a:ea typeface="Corbel"/>
                <a:cs typeface="Corbel"/>
                <a:sym typeface="Corbel"/>
              </a:rPr>
              <a:t>Services offered at High School do not automatically carry over to the college program.</a:t>
            </a:r>
            <a:endParaRPr sz="2800" dirty="0">
              <a:solidFill>
                <a:schemeClr val="dk1"/>
              </a:solidFill>
              <a:latin typeface="Corbel"/>
              <a:ea typeface="Corbel"/>
              <a:cs typeface="Corbel"/>
              <a:sym typeface="Corbel"/>
            </a:endParaRPr>
          </a:p>
          <a:p>
            <a:pPr marL="0" marR="0" lvl="0" indent="0" algn="ctr" rtl="0">
              <a:spcBef>
                <a:spcPts val="0"/>
              </a:spcBef>
              <a:spcAft>
                <a:spcPts val="0"/>
              </a:spcAft>
              <a:buClr>
                <a:schemeClr val="dk1"/>
              </a:buClr>
              <a:buSzPts val="2800"/>
              <a:buFont typeface="Corbel"/>
              <a:buNone/>
            </a:pPr>
            <a:r>
              <a:rPr lang="en-US" sz="2800" dirty="0">
                <a:solidFill>
                  <a:schemeClr val="dk1"/>
                </a:solidFill>
                <a:latin typeface="Corbel"/>
                <a:ea typeface="Corbel"/>
                <a:cs typeface="Corbel"/>
                <a:sym typeface="Corbel"/>
              </a:rPr>
              <a:t>Student / Parent must initiate assistance with the </a:t>
            </a:r>
            <a:endParaRPr sz="1000" dirty="0">
              <a:solidFill>
                <a:schemeClr val="dk1"/>
              </a:solidFill>
              <a:latin typeface="Corbel"/>
              <a:ea typeface="Corbel"/>
              <a:cs typeface="Corbel"/>
              <a:sym typeface="Corbel"/>
            </a:endParaRPr>
          </a:p>
          <a:p>
            <a:pPr marL="0" marR="0" lvl="0" indent="0" algn="ctr" rtl="0">
              <a:spcBef>
                <a:spcPts val="0"/>
              </a:spcBef>
              <a:spcAft>
                <a:spcPts val="0"/>
              </a:spcAft>
              <a:buClr>
                <a:schemeClr val="dk1"/>
              </a:buClr>
              <a:buSzPts val="2800"/>
              <a:buFont typeface="Corbel"/>
              <a:buNone/>
            </a:pPr>
            <a:r>
              <a:rPr lang="en-US" sz="2800" dirty="0">
                <a:solidFill>
                  <a:schemeClr val="dk1"/>
                </a:solidFill>
                <a:latin typeface="Corbel"/>
                <a:ea typeface="Corbel"/>
                <a:cs typeface="Corbel"/>
                <a:sym typeface="Corbel"/>
              </a:rPr>
              <a:t>EMCC Community College Disability Coordinator </a:t>
            </a:r>
            <a:endParaRPr sz="1000" dirty="0">
              <a:solidFill>
                <a:schemeClr val="dk1"/>
              </a:solidFill>
              <a:latin typeface="Corbel"/>
              <a:ea typeface="Corbel"/>
              <a:cs typeface="Corbel"/>
              <a:sym typeface="Corbel"/>
            </a:endParaRPr>
          </a:p>
          <a:p>
            <a:pPr marL="0" marR="0" lvl="0" indent="0" algn="ctr" rtl="0">
              <a:spcBef>
                <a:spcPts val="0"/>
              </a:spcBef>
              <a:spcAft>
                <a:spcPts val="0"/>
              </a:spcAft>
              <a:buClr>
                <a:schemeClr val="dk1"/>
              </a:buClr>
              <a:buSzPts val="2800"/>
              <a:buFont typeface="Corbel"/>
              <a:buNone/>
            </a:pPr>
            <a:r>
              <a:rPr lang="en-US" sz="2800" dirty="0">
                <a:solidFill>
                  <a:schemeClr val="dk1"/>
                </a:solidFill>
                <a:latin typeface="Corbel"/>
                <a:ea typeface="Corbel"/>
                <a:cs typeface="Corbel"/>
                <a:sym typeface="Corbel"/>
              </a:rPr>
              <a:t>for intake and potential accommodations.</a:t>
            </a:r>
          </a:p>
          <a:p>
            <a:pPr marL="0" marR="0" lvl="0" indent="0" algn="ctr" rtl="0">
              <a:spcBef>
                <a:spcPts val="0"/>
              </a:spcBef>
              <a:spcAft>
                <a:spcPts val="0"/>
              </a:spcAft>
              <a:buClr>
                <a:schemeClr val="dk1"/>
              </a:buClr>
              <a:buSzPts val="2800"/>
              <a:buFont typeface="Corbel"/>
              <a:buNone/>
            </a:pPr>
            <a:r>
              <a:rPr lang="en-US" sz="2800" dirty="0">
                <a:solidFill>
                  <a:schemeClr val="dk1"/>
                </a:solidFill>
                <a:latin typeface="Corbel"/>
                <a:ea typeface="Corbel"/>
                <a:cs typeface="Corbel"/>
                <a:sym typeface="Corbel"/>
              </a:rPr>
              <a:t>For more information, please call EMCC at:</a:t>
            </a:r>
          </a:p>
          <a:p>
            <a:pPr lvl="0" algn="ctr">
              <a:buClr>
                <a:schemeClr val="dk1"/>
              </a:buClr>
              <a:buSzPts val="2800"/>
            </a:pPr>
            <a:r>
              <a:rPr lang="en-US" sz="2400" dirty="0"/>
              <a:t>(623) 935-8863</a:t>
            </a:r>
            <a:endParaRPr sz="2400" dirty="0">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2400"/>
              <a:buFont typeface="Corbel"/>
              <a:buNone/>
            </a:pPr>
            <a:endParaRPr sz="2400" dirty="0">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2400"/>
              <a:buFont typeface="Corbel"/>
              <a:buNone/>
            </a:pPr>
            <a:endParaRPr sz="2400"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422781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p:nvPr/>
        </p:nvSpPr>
        <p:spPr>
          <a:xfrm>
            <a:off x="337050" y="263850"/>
            <a:ext cx="937800" cy="1304100"/>
          </a:xfrm>
          <a:prstGeom prst="halfFrame">
            <a:avLst>
              <a:gd name="adj1" fmla="val 33333"/>
              <a:gd name="adj2" fmla="val 33333"/>
            </a:avLst>
          </a:prstGeom>
          <a:solidFill>
            <a:srgbClr val="FF7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260" name="Google Shape;260;p14"/>
          <p:cNvSpPr/>
          <p:nvPr/>
        </p:nvSpPr>
        <p:spPr>
          <a:xfrm flipH="1">
            <a:off x="7931325" y="263850"/>
            <a:ext cx="937800" cy="1304100"/>
          </a:xfrm>
          <a:prstGeom prst="halfFrame">
            <a:avLst>
              <a:gd name="adj1" fmla="val 33333"/>
              <a:gd name="adj2" fmla="val 33333"/>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261" name="Google Shape;261;p14"/>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spcBef>
                <a:spcPts val="0"/>
              </a:spcBef>
              <a:spcAft>
                <a:spcPts val="0"/>
              </a:spcAft>
              <a:buClr>
                <a:schemeClr val="dk1"/>
              </a:buClr>
              <a:buSzPts val="6000"/>
              <a:buFont typeface="Corbel"/>
              <a:buNone/>
            </a:pPr>
            <a:endParaRPr sz="6000">
              <a:solidFill>
                <a:schemeClr val="dk1"/>
              </a:solidFill>
              <a:latin typeface="Corbel"/>
              <a:ea typeface="Corbel"/>
              <a:cs typeface="Corbel"/>
              <a:sym typeface="Corbel"/>
            </a:endParaRPr>
          </a:p>
        </p:txBody>
      </p:sp>
      <p:sp>
        <p:nvSpPr>
          <p:cNvPr id="262" name="Google Shape;262;p14"/>
          <p:cNvSpPr/>
          <p:nvPr/>
        </p:nvSpPr>
        <p:spPr>
          <a:xfrm>
            <a:off x="698049" y="975947"/>
            <a:ext cx="7654643" cy="56322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dirty="0"/>
          </a:p>
          <a:p>
            <a:pPr marL="0" marR="0" lvl="0" indent="0" algn="ctr" rtl="0">
              <a:spcBef>
                <a:spcPts val="0"/>
              </a:spcBef>
              <a:spcAft>
                <a:spcPts val="0"/>
              </a:spcAft>
              <a:buNone/>
            </a:pPr>
            <a:endParaRPr sz="1800" b="1" u="sng" dirty="0">
              <a:solidFill>
                <a:schemeClr val="dk1"/>
              </a:solidFill>
              <a:latin typeface="Corbel"/>
              <a:ea typeface="Corbel"/>
              <a:cs typeface="Corbel"/>
              <a:sym typeface="Corbel"/>
            </a:endParaRPr>
          </a:p>
          <a:p>
            <a:endParaRPr lang="en-US" dirty="0"/>
          </a:p>
          <a:p>
            <a:endParaRPr lang="en-US" dirty="0"/>
          </a:p>
          <a:p>
            <a:r>
              <a:rPr lang="en-US" dirty="0"/>
              <a:t>West-MEC pays the EMCC college tuition for in-state students, but the tuition amount will remain on the individual student’s account until fiscal processes are complete between West-MEC and EMCC offices. </a:t>
            </a:r>
          </a:p>
          <a:p>
            <a:endParaRPr lang="en-US" dirty="0"/>
          </a:p>
          <a:p>
            <a:r>
              <a:rPr lang="en-US" dirty="0"/>
              <a:t>A tuition bill may appear on the student’s EMCC account and student center, along with email notification from the college for tuition due.  </a:t>
            </a:r>
          </a:p>
          <a:p>
            <a:endParaRPr lang="en-US" dirty="0"/>
          </a:p>
          <a:p>
            <a:r>
              <a:rPr lang="en-US" dirty="0"/>
              <a:t>PLEASE IGNORE THESE MESSAGES AND BALANCE IF THEY APPEAR IN THE STUDENT ACCOUNT AT ANYTIME DURING THE FALL AND SPRING SEMESTER. </a:t>
            </a:r>
          </a:p>
          <a:p>
            <a:endParaRPr lang="en-US" dirty="0"/>
          </a:p>
          <a:p>
            <a:r>
              <a:rPr lang="en-US" dirty="0"/>
              <a:t>All student accounts for the West-MEC Culinary cohort are coded as third party billing, and the student/parent is </a:t>
            </a:r>
            <a:r>
              <a:rPr lang="en-US" b="1" u="sng" dirty="0"/>
              <a:t>not</a:t>
            </a:r>
            <a:r>
              <a:rPr lang="en-US" dirty="0"/>
              <a:t> responsible for the tuition. </a:t>
            </a:r>
          </a:p>
          <a:p>
            <a:br>
              <a:rPr lang="en-US" dirty="0"/>
            </a:br>
            <a:endParaRPr lang="en-US" dirty="0"/>
          </a:p>
          <a:p>
            <a:br>
              <a:rPr lang="en-US" dirty="0"/>
            </a:br>
            <a:endParaRPr sz="1800" b="0" i="0" u="none" strike="noStrike" cap="none" dirty="0">
              <a:solidFill>
                <a:schemeClr val="dk1"/>
              </a:solidFill>
              <a:latin typeface="Corbel"/>
              <a:ea typeface="Corbel"/>
              <a:cs typeface="Corbel"/>
              <a:sym typeface="Corbel"/>
            </a:endParaRPr>
          </a:p>
          <a:p>
            <a:pPr marL="457200" marR="0" lvl="1" indent="0" algn="l" rtl="0">
              <a:spcBef>
                <a:spcPts val="0"/>
              </a:spcBef>
              <a:spcAft>
                <a:spcPts val="0"/>
              </a:spcAft>
              <a:buNone/>
            </a:pPr>
            <a:endParaRPr sz="1800" b="0" i="0" u="none" strike="noStrike" cap="none" dirty="0">
              <a:solidFill>
                <a:schemeClr val="dk1"/>
              </a:solidFill>
              <a:latin typeface="Corbel"/>
              <a:ea typeface="Corbel"/>
              <a:cs typeface="Corbel"/>
              <a:sym typeface="Corbel"/>
            </a:endParaRPr>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spcBef>
                <a:spcPts val="0"/>
              </a:spcBef>
              <a:spcAft>
                <a:spcPts val="0"/>
              </a:spcAft>
              <a:buNone/>
            </a:pPr>
            <a:endParaRPr sz="1800" b="0" i="0" u="none" strike="noStrike" cap="none" dirty="0">
              <a:solidFill>
                <a:schemeClr val="dk1"/>
              </a:solidFill>
              <a:latin typeface="Corbel"/>
              <a:ea typeface="Corbel"/>
              <a:cs typeface="Corbel"/>
              <a:sym typeface="Corbel"/>
            </a:endParaRPr>
          </a:p>
        </p:txBody>
      </p:sp>
      <p:sp>
        <p:nvSpPr>
          <p:cNvPr id="264" name="Google Shape;264;p14"/>
          <p:cNvSpPr txBox="1"/>
          <p:nvPr/>
        </p:nvSpPr>
        <p:spPr>
          <a:xfrm>
            <a:off x="1372674" y="449330"/>
            <a:ext cx="6716843" cy="93313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7000"/>
              <a:buFont typeface="Corbel"/>
              <a:buNone/>
            </a:pPr>
            <a:r>
              <a:rPr lang="en-US" sz="4200" dirty="0">
                <a:solidFill>
                  <a:schemeClr val="dk1"/>
                </a:solidFill>
                <a:latin typeface="Corbel"/>
                <a:ea typeface="Corbel"/>
                <a:cs typeface="Corbel"/>
                <a:sym typeface="Corbel"/>
              </a:rPr>
              <a:t>Tuition-Please Read </a:t>
            </a:r>
            <a:endParaRPr sz="4200"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337161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6493-B4FB-46D1-BF96-9C94A20F66C4}"/>
              </a:ext>
            </a:extLst>
          </p:cNvPr>
          <p:cNvSpPr>
            <a:spLocks noGrp="1"/>
          </p:cNvSpPr>
          <p:nvPr>
            <p:ph type="title"/>
          </p:nvPr>
        </p:nvSpPr>
        <p:spPr/>
        <p:txBody>
          <a:bodyPr>
            <a:normAutofit fontScale="90000"/>
          </a:bodyPr>
          <a:lstStyle/>
          <a:p>
            <a:pPr algn="ctr"/>
            <a:r>
              <a:rPr lang="en-US" sz="3600" dirty="0">
                <a:latin typeface="Open Sans" panose="020B0606030504020204"/>
              </a:rPr>
              <a:t>Examples of Food Industry Sectors that Students can focus their Career Goals</a:t>
            </a:r>
            <a:endParaRPr lang="en-US" sz="3600" dirty="0">
              <a:latin typeface="Open Sans" panose="020B0606030504020204"/>
              <a:ea typeface="Open Sans" panose="020B0606030504020204" pitchFamily="34" charset="0"/>
              <a:cs typeface="Open Sans" panose="020B0606030504020204" pitchFamily="34" charset="0"/>
            </a:endParaRPr>
          </a:p>
        </p:txBody>
      </p:sp>
      <p:sp>
        <p:nvSpPr>
          <p:cNvPr id="4" name="Content Placeholder 2"/>
          <p:cNvSpPr txBox="1">
            <a:spLocks/>
          </p:cNvSpPr>
          <p:nvPr/>
        </p:nvSpPr>
        <p:spPr>
          <a:xfrm>
            <a:off x="223924" y="1915765"/>
            <a:ext cx="7010746" cy="46640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buFont typeface="Wingdings 2"/>
              <a:buChar char=""/>
              <a:defRPr/>
            </a:pPr>
            <a:r>
              <a:rPr lang="en-US" i="1" u="sng" dirty="0"/>
              <a:t>Professional Cook / Chef</a:t>
            </a:r>
          </a:p>
          <a:p>
            <a:pPr marL="521208" lvl="1" indent="-237744">
              <a:buClr>
                <a:schemeClr val="accent4"/>
              </a:buClr>
              <a:buFont typeface="Wingdings 2"/>
              <a:buChar char=""/>
              <a:defRPr/>
            </a:pPr>
            <a:r>
              <a:rPr lang="en-US" dirty="0"/>
              <a:t>Private Restaurants</a:t>
            </a:r>
          </a:p>
          <a:p>
            <a:pPr marL="521208" lvl="1" indent="-237744">
              <a:buClr>
                <a:schemeClr val="accent4"/>
              </a:buClr>
              <a:buFont typeface="Wingdings 2"/>
              <a:buChar char=""/>
              <a:defRPr/>
            </a:pPr>
            <a:r>
              <a:rPr lang="en-US" dirty="0"/>
              <a:t>Resorts and Hotels</a:t>
            </a:r>
          </a:p>
          <a:p>
            <a:pPr marL="521208" lvl="1" indent="-237744">
              <a:buClr>
                <a:schemeClr val="accent4"/>
              </a:buClr>
              <a:buFont typeface="Wingdings 2"/>
              <a:buChar char=""/>
              <a:defRPr/>
            </a:pPr>
            <a:r>
              <a:rPr lang="en-US" dirty="0"/>
              <a:t>Cruise Lines</a:t>
            </a:r>
          </a:p>
          <a:p>
            <a:pPr marL="521208" lvl="1" indent="-237744">
              <a:buClr>
                <a:schemeClr val="accent4"/>
              </a:buClr>
              <a:buFont typeface="Wingdings 2"/>
              <a:buChar char=""/>
              <a:defRPr/>
            </a:pPr>
            <a:r>
              <a:rPr lang="en-US" dirty="0"/>
              <a:t>Corporate Cafeterias</a:t>
            </a:r>
          </a:p>
          <a:p>
            <a:pPr marL="521208" lvl="1" indent="-237744">
              <a:buClr>
                <a:schemeClr val="accent4"/>
              </a:buClr>
              <a:buFont typeface="Wingdings 2"/>
              <a:buChar char=""/>
              <a:defRPr/>
            </a:pPr>
            <a:r>
              <a:rPr lang="en-US" dirty="0"/>
              <a:t>Corporate Restaurant Groups</a:t>
            </a:r>
          </a:p>
          <a:p>
            <a:pPr marL="521208" lvl="1" indent="-237744">
              <a:buClr>
                <a:schemeClr val="accent4"/>
              </a:buClr>
              <a:buFont typeface="Wingdings 2"/>
              <a:buChar char=""/>
              <a:defRPr/>
            </a:pPr>
            <a:r>
              <a:rPr lang="en-US" dirty="0"/>
              <a:t>Institutional </a:t>
            </a:r>
            <a:r>
              <a:rPr lang="en-US" sz="1800" dirty="0"/>
              <a:t>(Hospitals, Assisted Living, School Lunch Programs)</a:t>
            </a:r>
          </a:p>
          <a:p>
            <a:pPr marL="521208" lvl="1" indent="-237744">
              <a:buClr>
                <a:schemeClr val="accent4"/>
              </a:buClr>
              <a:buFont typeface="Wingdings 2"/>
              <a:buChar char=""/>
              <a:defRPr/>
            </a:pPr>
            <a:r>
              <a:rPr lang="en-US" dirty="0"/>
              <a:t>Catering</a:t>
            </a:r>
          </a:p>
          <a:p>
            <a:pPr marL="521208" lvl="1" indent="-237744">
              <a:buClr>
                <a:schemeClr val="accent4"/>
              </a:buClr>
              <a:buFont typeface="Wingdings 2"/>
              <a:buChar char=""/>
              <a:defRPr/>
            </a:pPr>
            <a:r>
              <a:rPr lang="en-US" dirty="0"/>
              <a:t>Ownership</a:t>
            </a:r>
          </a:p>
          <a:p>
            <a:pPr marL="521208" lvl="1" indent="-237744">
              <a:buClr>
                <a:schemeClr val="accent4"/>
              </a:buClr>
              <a:buFont typeface="Wingdings 2"/>
              <a:buChar char=""/>
              <a:defRPr/>
            </a:pPr>
            <a:r>
              <a:rPr lang="en-US" dirty="0"/>
              <a:t>Consulting</a:t>
            </a:r>
          </a:p>
          <a:p>
            <a:pPr marL="521208" lvl="1" indent="-237744">
              <a:buClr>
                <a:schemeClr val="accent4"/>
              </a:buClr>
              <a:buFont typeface="Wingdings 2"/>
              <a:buChar char=""/>
              <a:defRPr/>
            </a:pPr>
            <a:r>
              <a:rPr lang="en-US" dirty="0"/>
              <a:t>Educator</a:t>
            </a:r>
          </a:p>
          <a:p>
            <a:pPr marL="521208" lvl="1" indent="-237744">
              <a:buClr>
                <a:schemeClr val="accent4"/>
              </a:buClr>
              <a:buFont typeface="Wingdings 2"/>
              <a:buNone/>
              <a:defRPr/>
            </a:pPr>
            <a:endParaRPr lang="en-US" dirty="0">
              <a:solidFill>
                <a:schemeClr val="tx1">
                  <a:tint val="85000"/>
                </a:schemeClr>
              </a:solidFill>
            </a:endParaRPr>
          </a:p>
          <a:p>
            <a:pPr marL="521208" lvl="1" indent="-237744">
              <a:buClr>
                <a:schemeClr val="accent4"/>
              </a:buClr>
              <a:buFont typeface="Wingdings 2"/>
              <a:buNone/>
              <a:defRPr/>
            </a:pPr>
            <a:endParaRPr lang="en-US" dirty="0">
              <a:solidFill>
                <a:schemeClr val="tx1">
                  <a:tint val="8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85163" y="2036706"/>
            <a:ext cx="2768138" cy="2076104"/>
          </a:xfrm>
          <a:prstGeom prst="rect">
            <a:avLst/>
          </a:prstGeom>
          <a:ln>
            <a:noFill/>
          </a:ln>
          <a:effectLst>
            <a:softEdge rad="112500"/>
          </a:effectLst>
        </p:spPr>
      </p:pic>
    </p:spTree>
    <p:extLst>
      <p:ext uri="{BB962C8B-B14F-4D97-AF65-F5344CB8AC3E}">
        <p14:creationId xmlns:p14="http://schemas.microsoft.com/office/powerpoint/2010/main" val="365450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6493-B4FB-46D1-BF96-9C94A20F66C4}"/>
              </a:ext>
            </a:extLst>
          </p:cNvPr>
          <p:cNvSpPr>
            <a:spLocks noGrp="1"/>
          </p:cNvSpPr>
          <p:nvPr>
            <p:ph type="title"/>
          </p:nvPr>
        </p:nvSpPr>
        <p:spPr/>
        <p:txBody>
          <a:bodyPr>
            <a:norm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Graduates and Employers</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Below are examples of where our students have found employment</a:t>
            </a:r>
          </a:p>
        </p:txBody>
      </p:sp>
      <p:sp>
        <p:nvSpPr>
          <p:cNvPr id="5" name="TextBox 4">
            <a:extLst>
              <a:ext uri="{FF2B5EF4-FFF2-40B4-BE49-F238E27FC236}">
                <a16:creationId xmlns:a16="http://schemas.microsoft.com/office/drawing/2014/main" id="{91601238-C7C6-4698-940B-778036F22A90}"/>
              </a:ext>
            </a:extLst>
          </p:cNvPr>
          <p:cNvSpPr txBox="1"/>
          <p:nvPr/>
        </p:nvSpPr>
        <p:spPr>
          <a:xfrm>
            <a:off x="628650" y="1613656"/>
            <a:ext cx="7248525" cy="4616648"/>
          </a:xfrm>
          <a:prstGeom prst="rect">
            <a:avLst/>
          </a:prstGeom>
          <a:noFill/>
        </p:spPr>
        <p:txBody>
          <a:bodyPr wrap="square" rtlCol="0">
            <a:spAutoFit/>
          </a:bodyPr>
          <a:lstStyle/>
          <a:p>
            <a:pPr marL="285750" indent="-285750">
              <a:buFont typeface="Arial" panose="020B0604020202020204" pitchFamily="34" charset="0"/>
              <a:buChar char="•"/>
            </a:pPr>
            <a:r>
              <a:rPr lang="en-US" altLang="en-US" sz="1400" dirty="0"/>
              <a:t>Abbie Cakes Sweet Kitchen-</a:t>
            </a:r>
            <a:r>
              <a:rPr lang="en-US" altLang="en-US" sz="1400" i="1" dirty="0"/>
              <a:t>Baker</a:t>
            </a:r>
          </a:p>
          <a:p>
            <a:pPr marL="285750" indent="-285750">
              <a:buFont typeface="Arial" panose="020B0604020202020204" pitchFamily="34" charset="0"/>
              <a:buChar char="•"/>
            </a:pPr>
            <a:r>
              <a:rPr lang="en-US" altLang="en-US" sz="1400" dirty="0"/>
              <a:t>Backstreet Asia Restaurant-</a:t>
            </a:r>
            <a:r>
              <a:rPr lang="en-US" altLang="en-US" sz="1400" i="1" dirty="0"/>
              <a:t>Chef</a:t>
            </a:r>
            <a:r>
              <a:rPr lang="en-US" altLang="en-US" sz="1400" dirty="0"/>
              <a:t> </a:t>
            </a:r>
            <a:r>
              <a:rPr lang="en-US" altLang="en-US" sz="1400" i="1" dirty="0"/>
              <a:t>Owner</a:t>
            </a:r>
            <a:endParaRPr lang="en-US" altLang="en-US" sz="1400" dirty="0"/>
          </a:p>
          <a:p>
            <a:pPr marL="285750" indent="-285750">
              <a:buFont typeface="Arial" panose="020B0604020202020204" pitchFamily="34" charset="0"/>
              <a:buChar char="•"/>
            </a:pPr>
            <a:r>
              <a:rPr lang="en-US" altLang="en-US" sz="1400" dirty="0"/>
              <a:t>Kale Personal Chef Services-</a:t>
            </a:r>
            <a:r>
              <a:rPr lang="en-US" altLang="en-US" sz="1400" i="1" dirty="0"/>
              <a:t>Chef</a:t>
            </a:r>
            <a:r>
              <a:rPr lang="en-US" altLang="en-US" sz="1400" dirty="0"/>
              <a:t> Owner</a:t>
            </a:r>
          </a:p>
          <a:p>
            <a:pPr marL="285750" indent="-285750">
              <a:buFont typeface="Arial" panose="020B0604020202020204" pitchFamily="34" charset="0"/>
              <a:buChar char="•"/>
            </a:pPr>
            <a:r>
              <a:rPr lang="en-US" altLang="en-US" sz="1400" dirty="0"/>
              <a:t>The Wigwam Resort-</a:t>
            </a:r>
            <a:r>
              <a:rPr lang="en-US" altLang="en-US" sz="1400" i="1" dirty="0"/>
              <a:t>Cook I</a:t>
            </a:r>
          </a:p>
          <a:p>
            <a:pPr marL="285750" indent="-285750">
              <a:buFont typeface="Arial" panose="020B0604020202020204" pitchFamily="34" charset="0"/>
              <a:buChar char="•"/>
            </a:pPr>
            <a:r>
              <a:rPr lang="en-US" altLang="en-US" sz="1400" dirty="0"/>
              <a:t>Desert Diamond Casino, Glendale</a:t>
            </a:r>
            <a:r>
              <a:rPr lang="en-US" altLang="en-US" sz="1400" i="1" dirty="0"/>
              <a:t>-Baker</a:t>
            </a:r>
            <a:endParaRPr lang="en-US" altLang="en-US" sz="1400" dirty="0"/>
          </a:p>
          <a:p>
            <a:pPr marL="285750" indent="-285750">
              <a:buFont typeface="Arial" panose="020B0604020202020204" pitchFamily="34" charset="0"/>
              <a:buChar char="•"/>
            </a:pPr>
            <a:r>
              <a:rPr lang="en-US" altLang="en-US" sz="1400" dirty="0"/>
              <a:t>Banner Del E. Webb Medical Center-</a:t>
            </a:r>
            <a:r>
              <a:rPr lang="en-US" altLang="en-US" sz="1400" i="1" dirty="0"/>
              <a:t>Cook Assistant</a:t>
            </a:r>
          </a:p>
          <a:p>
            <a:pPr marL="285750" indent="-285750">
              <a:buFont typeface="Arial" panose="020B0604020202020204" pitchFamily="34" charset="0"/>
              <a:buChar char="•"/>
            </a:pPr>
            <a:r>
              <a:rPr lang="en-US" altLang="en-US" sz="1400" dirty="0" err="1"/>
              <a:t>Anhelo</a:t>
            </a:r>
            <a:r>
              <a:rPr lang="en-US" altLang="en-US" sz="1400" dirty="0"/>
              <a:t> Restaurant-</a:t>
            </a:r>
            <a:r>
              <a:rPr lang="en-US" altLang="en-US" sz="1400" i="1" dirty="0"/>
              <a:t>Chef Owner </a:t>
            </a:r>
          </a:p>
          <a:p>
            <a:pPr marL="285750" indent="-285750">
              <a:buFont typeface="Arial" panose="020B0604020202020204" pitchFamily="34" charset="0"/>
              <a:buChar char="•"/>
            </a:pPr>
            <a:r>
              <a:rPr lang="en-US" altLang="en-US" sz="1400" dirty="0"/>
              <a:t>Essence Bakery, Phoenix-</a:t>
            </a:r>
            <a:r>
              <a:rPr lang="en-US" altLang="en-US" sz="1400" i="1" dirty="0"/>
              <a:t>Baker</a:t>
            </a:r>
            <a:endParaRPr lang="en-US" altLang="en-US" sz="1400" dirty="0"/>
          </a:p>
          <a:p>
            <a:pPr marL="285750" indent="-285750">
              <a:buFont typeface="Arial" panose="020B0604020202020204" pitchFamily="34" charset="0"/>
              <a:buChar char="•"/>
            </a:pPr>
            <a:r>
              <a:rPr lang="en-US" altLang="en-US" sz="1400" dirty="0"/>
              <a:t>State Farm Stadium-</a:t>
            </a:r>
            <a:r>
              <a:rPr lang="en-US" altLang="en-US" sz="1400" i="1" dirty="0"/>
              <a:t>Cook</a:t>
            </a:r>
          </a:p>
          <a:p>
            <a:pPr marL="285750" indent="-285750">
              <a:buFont typeface="Arial" panose="020B0604020202020204" pitchFamily="34" charset="0"/>
              <a:buChar char="•"/>
            </a:pPr>
            <a:r>
              <a:rPr lang="en-US" altLang="en-US" sz="1400" dirty="0"/>
              <a:t>Arizona Biltmore-</a:t>
            </a:r>
            <a:r>
              <a:rPr lang="en-US" altLang="en-US" sz="1400" i="1" dirty="0"/>
              <a:t>Cook 1</a:t>
            </a:r>
          </a:p>
          <a:p>
            <a:pPr marL="285750" indent="-285750">
              <a:buFont typeface="Arial" panose="020B0604020202020204" pitchFamily="34" charset="0"/>
              <a:buChar char="•"/>
            </a:pPr>
            <a:r>
              <a:rPr lang="en-US" altLang="en-US" sz="1400" dirty="0" err="1"/>
              <a:t>Chartwells</a:t>
            </a:r>
            <a:r>
              <a:rPr lang="en-US" altLang="en-US" sz="1400" dirty="0"/>
              <a:t>-</a:t>
            </a:r>
            <a:r>
              <a:rPr lang="en-US" altLang="en-US" sz="1400" i="1" dirty="0"/>
              <a:t>Campus Foodservice Manager</a:t>
            </a:r>
            <a:endParaRPr lang="en-US" altLang="en-US" sz="1400" dirty="0"/>
          </a:p>
          <a:p>
            <a:pPr marL="285750" indent="-285750">
              <a:buFont typeface="Arial" panose="020B0604020202020204" pitchFamily="34" charset="0"/>
              <a:buChar char="•"/>
            </a:pPr>
            <a:r>
              <a:rPr lang="en-US" altLang="en-US" sz="1400" dirty="0"/>
              <a:t>Tempo Bistro-</a:t>
            </a:r>
            <a:r>
              <a:rPr lang="en-US" altLang="en-US" sz="1400" i="1" dirty="0"/>
              <a:t>Line Cook</a:t>
            </a:r>
          </a:p>
          <a:p>
            <a:pPr marL="285750" indent="-285750">
              <a:buFont typeface="Arial" panose="020B0604020202020204" pitchFamily="34" charset="0"/>
              <a:buChar char="•"/>
            </a:pPr>
            <a:r>
              <a:rPr lang="en-US" altLang="en-US" sz="1400" dirty="0"/>
              <a:t>The Vic Bar and Kitchen-</a:t>
            </a:r>
            <a:r>
              <a:rPr lang="en-US" altLang="en-US" sz="1400" i="1" dirty="0"/>
              <a:t>Line Cook</a:t>
            </a:r>
            <a:endParaRPr lang="en-US" altLang="en-US" sz="1400" dirty="0"/>
          </a:p>
          <a:p>
            <a:pPr marL="285750" indent="-285750">
              <a:buFont typeface="Arial" panose="020B0604020202020204" pitchFamily="34" charset="0"/>
              <a:buChar char="•"/>
            </a:pPr>
            <a:r>
              <a:rPr lang="en-US" altLang="en-US" sz="1400" dirty="0"/>
              <a:t>Four Peaks Brewing Company, Phoenix Sky Harbor Airport-</a:t>
            </a:r>
            <a:r>
              <a:rPr lang="en-US" altLang="en-US" sz="1400" i="1" dirty="0"/>
              <a:t>Kitchen Manager</a:t>
            </a:r>
            <a:endParaRPr lang="en-US" altLang="en-US" sz="1400" dirty="0"/>
          </a:p>
          <a:p>
            <a:pPr marL="285750" indent="-285750">
              <a:buFont typeface="Arial" panose="020B0604020202020204" pitchFamily="34" charset="0"/>
              <a:buChar char="•"/>
            </a:pPr>
            <a:r>
              <a:rPr lang="en-US" altLang="en-US" sz="1400" dirty="0"/>
              <a:t>J.W. Marriot Hotels-</a:t>
            </a:r>
            <a:r>
              <a:rPr lang="en-US" altLang="en-US" sz="1400" i="1" dirty="0"/>
              <a:t>Line Cook</a:t>
            </a:r>
            <a:endParaRPr lang="en-US" altLang="en-US" sz="1400" dirty="0"/>
          </a:p>
          <a:p>
            <a:pPr marL="285750" indent="-285750">
              <a:buFont typeface="Arial" panose="020B0604020202020204" pitchFamily="34" charset="0"/>
              <a:buChar char="•"/>
            </a:pPr>
            <a:r>
              <a:rPr lang="en-US" altLang="en-US" sz="1400" dirty="0"/>
              <a:t>Panera Bread/Paradise Bakery and Café, West Phoenix-</a:t>
            </a:r>
            <a:r>
              <a:rPr lang="en-US" altLang="en-US" sz="1400" i="1" dirty="0"/>
              <a:t>Bake Training Specialist</a:t>
            </a:r>
            <a:endParaRPr lang="en-US" altLang="en-US" sz="1400" dirty="0"/>
          </a:p>
          <a:p>
            <a:pPr marL="285750" indent="-285750">
              <a:buFont typeface="Arial" panose="020B0604020202020204" pitchFamily="34" charset="0"/>
              <a:buChar char="•"/>
            </a:pPr>
            <a:r>
              <a:rPr lang="en-US" altLang="en-US" sz="1400" dirty="0"/>
              <a:t>Off the Hook Fish-N-Tacos-</a:t>
            </a:r>
            <a:r>
              <a:rPr lang="en-US" altLang="en-US" sz="1400" i="1" dirty="0"/>
              <a:t>Co-Owner</a:t>
            </a:r>
            <a:endParaRPr lang="en-US" altLang="en-US" sz="1400" dirty="0"/>
          </a:p>
          <a:p>
            <a:pPr marL="285750" indent="-285750">
              <a:buFont typeface="Arial" panose="020B0604020202020204" pitchFamily="34" charset="0"/>
              <a:buChar char="•"/>
            </a:pPr>
            <a:r>
              <a:rPr lang="en-US" altLang="en-US" sz="1400" dirty="0"/>
              <a:t>Millennium High School-</a:t>
            </a:r>
            <a:r>
              <a:rPr lang="en-US" altLang="en-US" sz="1400" i="1" dirty="0"/>
              <a:t>Teaching Assistant</a:t>
            </a:r>
            <a:endParaRPr lang="en-US" altLang="en-US" sz="1400" dirty="0"/>
          </a:p>
          <a:p>
            <a:pPr marL="285750" indent="-285750">
              <a:buFont typeface="Arial" panose="020B0604020202020204" pitchFamily="34" charset="0"/>
              <a:buChar char="•"/>
            </a:pPr>
            <a:r>
              <a:rPr lang="en-US" altLang="en-US" sz="1400" dirty="0"/>
              <a:t>Oregano’s Pizza Bistro-</a:t>
            </a:r>
            <a:r>
              <a:rPr lang="en-US" altLang="en-US" sz="1400" i="1" dirty="0"/>
              <a:t>Front of House Supervisor</a:t>
            </a:r>
          </a:p>
          <a:p>
            <a:pPr marL="285750" indent="-285750">
              <a:buFont typeface="Arial" panose="020B0604020202020204" pitchFamily="34" charset="0"/>
              <a:buChar char="•"/>
            </a:pPr>
            <a:r>
              <a:rPr lang="en-US" altLang="en-US" sz="1400" dirty="0"/>
              <a:t>The Phoenician-</a:t>
            </a:r>
            <a:r>
              <a:rPr lang="en-US" altLang="en-US" sz="1400" i="1" dirty="0"/>
              <a:t>Sous Chef</a:t>
            </a:r>
          </a:p>
          <a:p>
            <a:pPr marL="285750" indent="-285750">
              <a:buFont typeface="Arial" panose="020B0604020202020204" pitchFamily="34" charset="0"/>
              <a:buChar char="•"/>
            </a:pPr>
            <a:r>
              <a:rPr lang="en-US" altLang="en-US" sz="1400" dirty="0"/>
              <a:t>Brookdale Freedom Plaza</a:t>
            </a:r>
            <a:r>
              <a:rPr lang="en-US" altLang="en-US" sz="1400" i="1" dirty="0"/>
              <a:t>-Cook</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49936" y="1886988"/>
            <a:ext cx="1890106" cy="2520141"/>
          </a:xfrm>
          <a:prstGeom prst="rect">
            <a:avLst/>
          </a:prstGeom>
          <a:ln>
            <a:noFill/>
          </a:ln>
          <a:effectLst>
            <a:softEdge rad="112500"/>
          </a:effectLst>
        </p:spPr>
      </p:pic>
    </p:spTree>
    <p:extLst>
      <p:ext uri="{BB962C8B-B14F-4D97-AF65-F5344CB8AC3E}">
        <p14:creationId xmlns:p14="http://schemas.microsoft.com/office/powerpoint/2010/main" val="422513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8321-81DD-4B91-BD73-CE2A9046EA17}"/>
              </a:ext>
            </a:extLst>
          </p:cNvPr>
          <p:cNvSpPr>
            <a:spLocks noGrp="1"/>
          </p:cNvSpPr>
          <p:nvPr>
            <p:ph type="title"/>
          </p:nvPr>
        </p:nvSpPr>
        <p:spPr/>
        <p:txBody>
          <a:bodyPr>
            <a:normAutofit fontScale="90000"/>
          </a:bodyPr>
          <a:lstStyle/>
          <a:p>
            <a:r>
              <a:rPr lang="en-US" dirty="0"/>
              <a:t>MANDATORY DRESS CODE FOR LAB BASED COURSES</a:t>
            </a:r>
            <a:br>
              <a:rPr lang="en-US" sz="800" dirty="0"/>
            </a:br>
            <a:endParaRPr lang="en-US" dirty="0"/>
          </a:p>
        </p:txBody>
      </p:sp>
      <p:sp>
        <p:nvSpPr>
          <p:cNvPr id="3" name="Content Placeholder 2">
            <a:extLst>
              <a:ext uri="{FF2B5EF4-FFF2-40B4-BE49-F238E27FC236}">
                <a16:creationId xmlns:a16="http://schemas.microsoft.com/office/drawing/2014/main" id="{62FF785A-92D7-4EBD-9C6F-92E4EEE534FF}"/>
              </a:ext>
            </a:extLst>
          </p:cNvPr>
          <p:cNvSpPr>
            <a:spLocks noGrp="1"/>
          </p:cNvSpPr>
          <p:nvPr>
            <p:ph idx="1"/>
          </p:nvPr>
        </p:nvSpPr>
        <p:spPr>
          <a:xfrm>
            <a:off x="216132" y="1319833"/>
            <a:ext cx="8794864" cy="4748458"/>
          </a:xfrm>
        </p:spPr>
        <p:txBody>
          <a:bodyPr>
            <a:normAutofit/>
          </a:bodyPr>
          <a:lstStyle/>
          <a:p>
            <a:pPr lvl="0"/>
            <a:r>
              <a:rPr lang="en-US" sz="2000" b="1" dirty="0"/>
              <a:t>For Culinary Lab Courses, students must follow the uniform guidelines below.  Students are not allowed to wear uniforms from an outside business or other organization.</a:t>
            </a:r>
            <a:endParaRPr lang="en-US" sz="2000" dirty="0"/>
          </a:p>
          <a:p>
            <a:r>
              <a:rPr lang="en-US" sz="2000" b="1" u="sng" dirty="0"/>
              <a:t>Purchase from EMCC Bookstore:</a:t>
            </a:r>
            <a:endParaRPr lang="en-US" sz="2000" dirty="0"/>
          </a:p>
          <a:p>
            <a:pPr lvl="0"/>
            <a:r>
              <a:rPr lang="en-US" sz="1800" dirty="0"/>
              <a:t>2 </a:t>
            </a:r>
            <a:r>
              <a:rPr lang="en-US" sz="1800" dirty="0" err="1"/>
              <a:t>ea</a:t>
            </a:r>
            <a:r>
              <a:rPr lang="en-US" sz="1800" dirty="0"/>
              <a:t> Chef Jackets-clean and wrinkle free for class</a:t>
            </a:r>
          </a:p>
          <a:p>
            <a:pPr lvl="0"/>
            <a:r>
              <a:rPr lang="en-US" sz="1800" dirty="0"/>
              <a:t>2 </a:t>
            </a:r>
            <a:r>
              <a:rPr lang="en-US" sz="1800" dirty="0" err="1"/>
              <a:t>ea</a:t>
            </a:r>
            <a:r>
              <a:rPr lang="en-US" sz="1800" dirty="0"/>
              <a:t> Check Pants</a:t>
            </a:r>
          </a:p>
          <a:p>
            <a:pPr lvl="0"/>
            <a:r>
              <a:rPr lang="en-US" sz="1800" dirty="0"/>
              <a:t>2 </a:t>
            </a:r>
            <a:r>
              <a:rPr lang="en-US" sz="1800" dirty="0" err="1"/>
              <a:t>ea</a:t>
            </a:r>
            <a:r>
              <a:rPr lang="en-US" sz="1800" dirty="0"/>
              <a:t> Beanie Hat-hair above shoulders and restrained under hat</a:t>
            </a:r>
          </a:p>
          <a:p>
            <a:pPr lvl="0"/>
            <a:r>
              <a:rPr lang="en-US" sz="1800" dirty="0"/>
              <a:t>2 </a:t>
            </a:r>
            <a:r>
              <a:rPr lang="en-US" sz="1800" dirty="0" err="1"/>
              <a:t>ea</a:t>
            </a:r>
            <a:r>
              <a:rPr lang="en-US" sz="1800" dirty="0"/>
              <a:t> Aprons-clean and wrinkle free for class</a:t>
            </a:r>
          </a:p>
          <a:p>
            <a:r>
              <a:rPr lang="en-US" sz="2000" b="1" u="sng" dirty="0"/>
              <a:t>Students Purchase on their Own:</a:t>
            </a:r>
            <a:endParaRPr lang="en-US" sz="2000" dirty="0"/>
          </a:p>
          <a:p>
            <a:pPr lvl="0"/>
            <a:r>
              <a:rPr lang="en-US" sz="1800" dirty="0"/>
              <a:t>White T-Shirts-to be worn under chef jacket</a:t>
            </a:r>
          </a:p>
          <a:p>
            <a:pPr lvl="0"/>
            <a:r>
              <a:rPr lang="en-US" sz="1800" dirty="0"/>
              <a:t>Black shoes, </a:t>
            </a:r>
            <a:r>
              <a:rPr lang="en-US" sz="1800"/>
              <a:t>Smooth Surface </a:t>
            </a:r>
            <a:r>
              <a:rPr lang="en-US" sz="1800" dirty="0"/>
              <a:t>/ Easy Clean, Non-slip, closed toe</a:t>
            </a:r>
          </a:p>
          <a:p>
            <a:pPr lvl="0"/>
            <a:r>
              <a:rPr lang="en-US" sz="1800" dirty="0"/>
              <a:t>Socks that fit above the ankle (for protection from hot liquid spills)</a:t>
            </a:r>
          </a:p>
          <a:p>
            <a:pPr marL="0" lvl="0" indent="0">
              <a:spcBef>
                <a:spcPts val="0"/>
              </a:spcBef>
              <a:buNone/>
            </a:pPr>
            <a:endParaRPr lang="en-US" sz="2000" dirty="0"/>
          </a:p>
          <a:p>
            <a:pPr marL="0" lvl="0" indent="0">
              <a:spcBef>
                <a:spcPts val="0"/>
              </a:spcBef>
              <a:buNone/>
            </a:pPr>
            <a:endParaRPr lang="en-US" dirty="0"/>
          </a:p>
          <a:p>
            <a:pPr marL="0" lvl="0" indent="0">
              <a:spcBef>
                <a:spcPts val="0"/>
              </a:spcBef>
              <a:buNone/>
            </a:pPr>
            <a:endParaRPr lang="en-US" dirty="0"/>
          </a:p>
          <a:p>
            <a:pPr marL="0" lvl="0" indent="0">
              <a:spcBef>
                <a:spcPts val="0"/>
              </a:spcBef>
              <a:buNone/>
            </a:pPr>
            <a:endParaRPr lang="en-US" dirty="0"/>
          </a:p>
          <a:p>
            <a:endParaRPr lang="en-US" dirty="0"/>
          </a:p>
        </p:txBody>
      </p:sp>
      <p:pic>
        <p:nvPicPr>
          <p:cNvPr id="1032" name="Picture 8" descr="The Importance of Clean Chef Uniforms for the Food Industry | Prudential  Unif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870" y="2031809"/>
            <a:ext cx="1652840" cy="22480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n's S Sport By Skechers Brise Slip Resistant Sneakers - Black : 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402" y="4621023"/>
            <a:ext cx="1953244" cy="19532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22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BEE25D4-E83A-443E-B72B-FDC3242EDFDF}"/>
              </a:ext>
            </a:extLst>
          </p:cNvPr>
          <p:cNvSpPr txBox="1"/>
          <p:nvPr/>
        </p:nvSpPr>
        <p:spPr>
          <a:xfrm>
            <a:off x="1197528" y="560568"/>
            <a:ext cx="6748943" cy="5078313"/>
          </a:xfrm>
          <a:prstGeom prst="rect">
            <a:avLst/>
          </a:prstGeom>
          <a:noFill/>
        </p:spPr>
        <p:txBody>
          <a:bodyPr wrap="square">
            <a:spAutoFit/>
          </a:bodyPr>
          <a:lstStyle/>
          <a:p>
            <a:pPr marL="0" marR="0" algn="ctr"/>
            <a:r>
              <a:rPr lang="en-US" sz="1200" b="1" dirty="0">
                <a:effectLst/>
                <a:latin typeface="Arial" panose="020B0604020202020204" pitchFamily="34" charset="0"/>
                <a:ea typeface="Times New Roman" panose="02020603050405020304" pitchFamily="18" charset="0"/>
              </a:rPr>
              <a:t>CULINARY ARTS</a:t>
            </a:r>
            <a:endParaRPr lang="en-US" sz="1200" dirty="0">
              <a:effectLst/>
              <a:latin typeface="Times New Roman" panose="02020603050405020304" pitchFamily="18" charset="0"/>
              <a:ea typeface="Times New Roman" panose="02020603050405020304" pitchFamily="18" charset="0"/>
            </a:endParaRPr>
          </a:p>
          <a:p>
            <a:pPr marL="0" marR="0" algn="ctr"/>
            <a:r>
              <a:rPr lang="en-US" sz="1200" b="1" dirty="0">
                <a:effectLst/>
                <a:latin typeface="Arial" panose="020B0604020202020204" pitchFamily="34" charset="0"/>
                <a:ea typeface="Times New Roman" panose="02020603050405020304" pitchFamily="18" charset="0"/>
              </a:rPr>
              <a:t>UNIFORM and TEXTBOOK REQUIREMENTS</a:t>
            </a: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Wingdings" panose="05000000000000000000" pitchFamily="2" charset="2"/>
              <a:buChar char=""/>
            </a:pPr>
            <a:r>
              <a:rPr lang="en-US" sz="1200" b="1" dirty="0">
                <a:effectLst/>
                <a:latin typeface="Arial" panose="020B0604020202020204" pitchFamily="34" charset="0"/>
                <a:ea typeface="Times New Roman" panose="02020603050405020304" pitchFamily="18" charset="0"/>
              </a:rPr>
              <a:t>For Culinary Arts Courses, students must follow the uniform guidelines below:</a:t>
            </a:r>
            <a:endParaRPr lang="en-US" sz="1200" dirty="0">
              <a:effectLst/>
              <a:latin typeface="Times New Roman" panose="02020603050405020304" pitchFamily="18" charset="0"/>
              <a:ea typeface="Times New Roman" panose="02020603050405020304" pitchFamily="18" charset="0"/>
            </a:endParaRPr>
          </a:p>
          <a:p>
            <a:pPr marL="914400" marR="0"/>
            <a:r>
              <a:rPr lang="en-US" sz="1200" b="1" u="sng" dirty="0">
                <a:solidFill>
                  <a:srgbClr val="000000"/>
                </a:solidFill>
                <a:effectLst/>
                <a:latin typeface="Arial" panose="020B0604020202020204" pitchFamily="34" charset="0"/>
                <a:ea typeface="Times New Roman" panose="02020603050405020304" pitchFamily="18" charset="0"/>
              </a:rPr>
              <a:t>Purchase from EMCC Bookstore:</a:t>
            </a: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1371600" algn="l"/>
              </a:tabLs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Chef Jackets-clean and wrinkle free for class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1371600" algn="l"/>
              </a:tabLs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Check Pants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1371600" algn="l"/>
              </a:tabLs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Beanie Hat-hair above shoulders and restrained under hat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1371600" algn="l"/>
              </a:tabLs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Aprons-clean and wrinkle free for class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marR="0"/>
            <a:r>
              <a:rPr lang="en-US" sz="1200" b="1" u="sng" dirty="0">
                <a:solidFill>
                  <a:srgbClr val="000000"/>
                </a:solidFill>
                <a:effectLst/>
                <a:latin typeface="Arial" panose="020B0604020202020204" pitchFamily="34" charset="0"/>
                <a:ea typeface="Times New Roman" panose="02020603050405020304" pitchFamily="18" charset="0"/>
              </a:rPr>
              <a:t>Students Purchase on their Own:</a:t>
            </a: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1371600" algn="l"/>
              </a:tabLs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White T-Shirts-to be worn under chef jacket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1371600" algn="l"/>
              </a:tabLs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 Non-slip, closed toe shoes with washable surface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1371600" algn="l"/>
              </a:tabLs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Socks that fit above the ankle (for protection from hot liquid spills)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Sizing directions and pricing for uniforms are on the following pages of this document.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222222"/>
                </a:solidFill>
                <a:effectLst/>
                <a:latin typeface="Arial" panose="020B0604020202020204" pitchFamily="34" charset="0"/>
                <a:ea typeface="Times New Roman" panose="02020603050405020304" pitchFamily="18" charset="0"/>
              </a:rPr>
              <a:t>The EMCC bookstore is located inside the Komatke Enrollment Center building.  Semester hours vary and can be found on the bookstore website.  All textbook and uniform orders can be ordered at the bookstore website</a:t>
            </a:r>
            <a:r>
              <a:rPr lang="en-US" sz="1200" b="1" dirty="0">
                <a:solidFill>
                  <a:srgbClr val="222222"/>
                </a:solidFill>
                <a:effectLst/>
                <a:latin typeface="Arial" panose="020B0604020202020204" pitchFamily="34" charset="0"/>
                <a:ea typeface="Times New Roman" panose="02020603050405020304" pitchFamily="18" charset="0"/>
              </a:rPr>
              <a:t>, www.shopestrella.com</a:t>
            </a:r>
            <a:r>
              <a:rPr lang="en-US" sz="1200" dirty="0">
                <a:solidFill>
                  <a:srgbClr val="222222"/>
                </a:solidFill>
                <a:effectLst/>
                <a:latin typeface="Arial" panose="020B0604020202020204" pitchFamily="34" charset="0"/>
                <a:ea typeface="Times New Roman" panose="02020603050405020304" pitchFamily="18" charset="0"/>
              </a:rPr>
              <a:t>, and shipped to the appropriate address or picked up at your convenience once the order is ready. Shopping in person will allow students to see sizing (they do not have fitting rooms but can exchange sizes with original tags and valid receipt)</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222222"/>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222222"/>
                </a:solidFill>
                <a:effectLst/>
                <a:latin typeface="Arial" panose="020B0604020202020204" pitchFamily="34" charset="0"/>
                <a:ea typeface="Times New Roman" panose="02020603050405020304" pitchFamily="18" charset="0"/>
              </a:rPr>
              <a:t>If choosing online ordering, there will be an option for in-store pickup or shipping. Ground shipping is $7.99 (expedited shipping is available for overnight shipping at $19.99 but any Maricopa County address should expect to receive the order within five business days.)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222222"/>
                </a:solidFill>
                <a:effectLst/>
                <a:latin typeface="Arial" panose="020B0604020202020204" pitchFamily="34" charset="0"/>
                <a:ea typeface="Times New Roman" panose="02020603050405020304" pitchFamily="18" charset="0"/>
              </a:rPr>
              <a:t>For bookstore question or help with online ordering please call </a:t>
            </a:r>
            <a:r>
              <a:rPr lang="en-US" sz="1200" b="1" dirty="0">
                <a:solidFill>
                  <a:srgbClr val="222222"/>
                </a:solidFill>
                <a:effectLst/>
                <a:latin typeface="Arial" panose="020B0604020202020204" pitchFamily="34" charset="0"/>
                <a:ea typeface="Times New Roman" panose="02020603050405020304" pitchFamily="18" charset="0"/>
              </a:rPr>
              <a:t>623</a:t>
            </a:r>
            <a:r>
              <a:rPr lang="en-US" sz="1200" b="1" dirty="0">
                <a:solidFill>
                  <a:srgbClr val="333333"/>
                </a:solidFill>
                <a:effectLst/>
                <a:latin typeface="Arial" panose="020B0604020202020204" pitchFamily="34" charset="0"/>
                <a:ea typeface="Times New Roman" panose="02020603050405020304" pitchFamily="18" charset="0"/>
              </a:rPr>
              <a:t>.935.8875</a:t>
            </a:r>
            <a:endParaRPr lang="en-US" sz="1200" dirty="0">
              <a:effectLst/>
              <a:latin typeface="Times New Roman" panose="02020603050405020304" pitchFamily="18" charset="0"/>
              <a:ea typeface="Times New Roman" panose="02020603050405020304" pitchFamily="18" charset="0"/>
            </a:endParaRPr>
          </a:p>
          <a:p>
            <a:pPr marL="0" marR="0"/>
            <a:r>
              <a:rPr lang="en-US" sz="1200" b="1"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319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C1DABB-3114-4B45-B440-1AA97099D62A}"/>
              </a:ext>
            </a:extLst>
          </p:cNvPr>
          <p:cNvSpPr txBox="1"/>
          <p:nvPr/>
        </p:nvSpPr>
        <p:spPr>
          <a:xfrm>
            <a:off x="671119" y="799912"/>
            <a:ext cx="8154099" cy="4802020"/>
          </a:xfrm>
          <a:prstGeom prst="rect">
            <a:avLst/>
          </a:prstGeom>
          <a:noFill/>
        </p:spPr>
        <p:txBody>
          <a:bodyPr wrap="square">
            <a:spAutoFit/>
          </a:bodyPr>
          <a:lstStyle/>
          <a:p>
            <a:pPr marL="0" marR="0"/>
            <a:r>
              <a:rPr lang="en-US" sz="1200" b="1" dirty="0">
                <a:solidFill>
                  <a:srgbClr val="000000"/>
                </a:solidFill>
                <a:effectLst/>
                <a:latin typeface="Arial" panose="020B0604020202020204" pitchFamily="34" charset="0"/>
                <a:ea typeface="Times New Roman" panose="02020603050405020304" pitchFamily="18" charset="0"/>
              </a:rPr>
              <a:t>To place an online order with the EMCC Bookstore, please follow the instructions below:</a:t>
            </a: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 to:  </a:t>
            </a:r>
            <a:r>
              <a:rPr lang="en-US" sz="12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a:rPr>
              <a:t>www.shopestrella.com</a:t>
            </a:r>
            <a:r>
              <a:rPr lang="en-US"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recommend using Chrome or Safari.)</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r>
              <a:rPr lang="en-US" sz="1200" dirty="0">
                <a:solidFill>
                  <a:srgbClr val="000000"/>
                </a:solidFill>
                <a:effectLst/>
                <a:latin typeface="Arial" panose="020B0604020202020204" pitchFamily="34" charset="0"/>
                <a:ea typeface="Times New Roman" panose="02020603050405020304" pitchFamily="18" charset="0"/>
              </a:rPr>
              <a:t>•Under “Get Your Textbooks” select “Fall 2022” and click “Find Courses”</a:t>
            </a:r>
            <a:endParaRPr lang="en-US" sz="1200" dirty="0">
              <a:effectLst/>
              <a:latin typeface="Times New Roman" panose="02020603050405020304" pitchFamily="18" charset="0"/>
              <a:ea typeface="Times New Roman" panose="02020603050405020304" pitchFamily="18" charset="0"/>
            </a:endParaRPr>
          </a:p>
          <a:p>
            <a:pPr marL="0" marR="0"/>
            <a:r>
              <a:rPr lang="en-US" sz="1200" dirty="0">
                <a:solidFill>
                  <a:srgbClr val="000000"/>
                </a:solidFill>
                <a:effectLst/>
                <a:latin typeface="Arial" panose="020B0604020202020204" pitchFamily="34" charset="0"/>
                <a:ea typeface="Times New Roman" panose="02020603050405020304" pitchFamily="18" charset="0"/>
              </a:rPr>
              <a:t>•On the dropdown menu of “select department” choose “CUL” from the alphabetical list.  This will work for any other EMCC courses as well.</a:t>
            </a:r>
            <a:endParaRPr lang="en-US" sz="1200" dirty="0">
              <a:effectLst/>
              <a:latin typeface="Times New Roman" panose="02020603050405020304" pitchFamily="18" charset="0"/>
              <a:ea typeface="Times New Roman" panose="02020603050405020304" pitchFamily="18" charset="0"/>
            </a:endParaRPr>
          </a:p>
          <a:p>
            <a:pPr marL="0" marR="0"/>
            <a:r>
              <a:rPr lang="en-US" sz="1200" dirty="0">
                <a:solidFill>
                  <a:srgbClr val="000000"/>
                </a:solidFill>
                <a:effectLst/>
                <a:latin typeface="Arial" panose="020B0604020202020204" pitchFamily="34" charset="0"/>
                <a:ea typeface="Times New Roman" panose="02020603050405020304" pitchFamily="18" charset="0"/>
              </a:rPr>
              <a:t>•On the dropdown menu of “select course” choose the appropriate course number from the numerical list.  On the dropdown menu of “select section” choose the appropriate section number from your course schedule (your course numbers can be found in your EMCC Student Center schedule).</a:t>
            </a:r>
            <a:endParaRPr lang="en-US" sz="1200" dirty="0">
              <a:effectLst/>
              <a:latin typeface="Times New Roman" panose="02020603050405020304" pitchFamily="18" charset="0"/>
              <a:ea typeface="Times New Roman" panose="02020603050405020304" pitchFamily="18" charset="0"/>
            </a:endParaRPr>
          </a:p>
          <a:p>
            <a:pPr marL="0" marR="0"/>
            <a:r>
              <a:rPr lang="en-US" sz="1200" dirty="0">
                <a:solidFill>
                  <a:srgbClr val="000000"/>
                </a:solidFill>
                <a:effectLst/>
                <a:latin typeface="Arial" panose="020B0604020202020204" pitchFamily="34" charset="0"/>
                <a:ea typeface="Times New Roman" panose="02020603050405020304" pitchFamily="18" charset="0"/>
              </a:rPr>
              <a:t>•Repeat this process for all of your courses then hit “find materials for X classes”</a:t>
            </a:r>
            <a:endParaRPr lang="en-US" sz="1200" dirty="0">
              <a:effectLst/>
              <a:latin typeface="Times New Roman" panose="02020603050405020304" pitchFamily="18" charset="0"/>
              <a:ea typeface="Times New Roman" panose="02020603050405020304" pitchFamily="18" charset="0"/>
            </a:endParaRPr>
          </a:p>
          <a:p>
            <a:pPr marL="0" marR="0"/>
            <a:r>
              <a:rPr lang="en-US" sz="1200" dirty="0">
                <a:solidFill>
                  <a:srgbClr val="000000"/>
                </a:solidFill>
                <a:effectLst/>
                <a:latin typeface="Arial" panose="020B0604020202020204" pitchFamily="34" charset="0"/>
                <a:ea typeface="Times New Roman" panose="02020603050405020304" pitchFamily="18" charset="0"/>
              </a:rPr>
              <a:t>•The next page that loads will populate all the corresponding course materials for your courses.  You may see many options for textbooks including buying, renting and digital books.  You may call the bookstore for assistance/questions on all the options.</a:t>
            </a:r>
            <a:endParaRPr lang="en-US" sz="1200" dirty="0">
              <a:effectLst/>
              <a:latin typeface="Times New Roman" panose="02020603050405020304" pitchFamily="18" charset="0"/>
              <a:ea typeface="Times New Roman" panose="02020603050405020304" pitchFamily="18" charset="0"/>
            </a:endParaRPr>
          </a:p>
          <a:p>
            <a:pPr marL="0" marR="0"/>
            <a:r>
              <a:rPr lang="en-US" sz="1200" b="1" dirty="0">
                <a:solidFill>
                  <a:srgbClr val="000000"/>
                </a:solidFill>
                <a:effectLst/>
                <a:latin typeface="Arial" panose="020B0604020202020204" pitchFamily="34" charset="0"/>
                <a:ea typeface="Times New Roman" panose="02020603050405020304" pitchFamily="18" charset="0"/>
              </a:rPr>
              <a:t>*Note:</a:t>
            </a:r>
            <a:r>
              <a:rPr lang="en-US" sz="1200" dirty="0">
                <a:solidFill>
                  <a:srgbClr val="000000"/>
                </a:solidFill>
                <a:effectLst/>
                <a:latin typeface="Arial" panose="020B0604020202020204" pitchFamily="34" charset="0"/>
                <a:ea typeface="Times New Roman" panose="02020603050405020304" pitchFamily="18" charset="0"/>
              </a:rPr>
              <a:t>  If you are unable to locate the Beanie Hat on the website, please go to the search engine at the top of the page and type:  </a:t>
            </a:r>
            <a:r>
              <a:rPr lang="en-US" sz="1200" b="1" dirty="0">
                <a:solidFill>
                  <a:srgbClr val="000000"/>
                </a:solidFill>
                <a:effectLst/>
                <a:latin typeface="Arial" panose="020B0604020202020204" pitchFamily="34" charset="0"/>
                <a:ea typeface="Times New Roman" panose="02020603050405020304" pitchFamily="18" charset="0"/>
              </a:rPr>
              <a:t>Beanie White</a:t>
            </a:r>
            <a:endParaRPr lang="en-US" sz="1200" dirty="0">
              <a:effectLst/>
              <a:latin typeface="Times New Roman" panose="02020603050405020304" pitchFamily="18" charset="0"/>
              <a:ea typeface="Times New Roman" panose="02020603050405020304" pitchFamily="18" charset="0"/>
            </a:endParaRPr>
          </a:p>
          <a:p>
            <a:pPr marL="0" marR="0"/>
            <a:r>
              <a:rPr lang="en-US" sz="1200" dirty="0">
                <a:solidFill>
                  <a:srgbClr val="000000"/>
                </a:solidFill>
                <a:effectLst/>
                <a:latin typeface="Arial" panose="020B0604020202020204" pitchFamily="34" charset="0"/>
                <a:ea typeface="Times New Roman" panose="02020603050405020304" pitchFamily="18" charset="0"/>
              </a:rPr>
              <a:t>There is a separate course and section called "uniforms and tools" you will see in the dropdown menu under "course number". This is where the uniforms and knife kits are listed.  Uniform items have sizing abbreviated with S for small, M for medium, L for large and so on.  Jackets and pants do run in unisex sizing (larger one-size-fits-most).</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000" b="1" u="sng" dirty="0">
                <a:effectLst/>
                <a:latin typeface="Arial" panose="020B0604020202020204" pitchFamily="34" charset="0"/>
                <a:ea typeface="Arial" panose="020B0604020202020204" pitchFamily="34" charset="0"/>
              </a:rPr>
              <a:t>TEXTBOOK REQUIREMENT:</a:t>
            </a:r>
            <a:endParaRPr lang="en-US" sz="20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20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2000" dirty="0">
                <a:effectLst/>
                <a:latin typeface="Arial" panose="020B0604020202020204" pitchFamily="34" charset="0"/>
                <a:ea typeface="Arial" panose="020B0604020202020204" pitchFamily="34" charset="0"/>
              </a:rPr>
              <a:t>SERVSAFE Coursebook, 8</a:t>
            </a:r>
            <a:r>
              <a:rPr lang="en-US" sz="2000" baseline="30000" dirty="0">
                <a:effectLst/>
                <a:latin typeface="Arial" panose="020B0604020202020204" pitchFamily="34" charset="0"/>
                <a:ea typeface="Arial" panose="020B0604020202020204" pitchFamily="34" charset="0"/>
              </a:rPr>
              <a:t>th</a:t>
            </a:r>
            <a:r>
              <a:rPr lang="en-US" sz="2000" dirty="0">
                <a:effectLst/>
                <a:latin typeface="Arial" panose="020B0604020202020204" pitchFamily="34" charset="0"/>
                <a:ea typeface="Arial" panose="020B0604020202020204" pitchFamily="34" charset="0"/>
              </a:rPr>
              <a:t> Edition Paperback, 15 Chapters</a:t>
            </a:r>
          </a:p>
          <a:p>
            <a:pPr marL="0" marR="0">
              <a:lnSpc>
                <a:spcPct val="115000"/>
              </a:lnSpc>
              <a:spcBef>
                <a:spcPts val="0"/>
              </a:spcBef>
              <a:spcAft>
                <a:spcPts val="0"/>
              </a:spcAft>
            </a:pPr>
            <a:r>
              <a:rPr lang="en-US" sz="2000" dirty="0">
                <a:effectLst/>
                <a:latin typeface="Arial" panose="020B0604020202020204" pitchFamily="34" charset="0"/>
                <a:ea typeface="Arial" panose="020B0604020202020204" pitchFamily="34" charset="0"/>
              </a:rPr>
              <a:t>ISBN:  978-0-86612-709-7</a:t>
            </a:r>
          </a:p>
        </p:txBody>
      </p:sp>
    </p:spTree>
    <p:extLst>
      <p:ext uri="{BB962C8B-B14F-4D97-AF65-F5344CB8AC3E}">
        <p14:creationId xmlns:p14="http://schemas.microsoft.com/office/powerpoint/2010/main" val="2146176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F0FFD2-BA13-452D-A8EE-A64440DB671D}"/>
              </a:ext>
            </a:extLst>
          </p:cNvPr>
          <p:cNvPicPr/>
          <p:nvPr/>
        </p:nvPicPr>
        <p:blipFill>
          <a:blip r:embed="rId2"/>
          <a:stretch>
            <a:fillRect/>
          </a:stretch>
        </p:blipFill>
        <p:spPr>
          <a:xfrm>
            <a:off x="813732" y="220483"/>
            <a:ext cx="7516536" cy="6417034"/>
          </a:xfrm>
          <a:prstGeom prst="rect">
            <a:avLst/>
          </a:prstGeom>
        </p:spPr>
      </p:pic>
    </p:spTree>
    <p:extLst>
      <p:ext uri="{BB962C8B-B14F-4D97-AF65-F5344CB8AC3E}">
        <p14:creationId xmlns:p14="http://schemas.microsoft.com/office/powerpoint/2010/main" val="3287578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C6B2B-7707-482B-8594-AA704DB4AEFC}"/>
              </a:ext>
            </a:extLst>
          </p:cNvPr>
          <p:cNvPicPr>
            <a:picLocks noChangeAspect="1"/>
          </p:cNvPicPr>
          <p:nvPr/>
        </p:nvPicPr>
        <p:blipFill>
          <a:blip r:embed="rId2"/>
          <a:stretch>
            <a:fillRect/>
          </a:stretch>
        </p:blipFill>
        <p:spPr>
          <a:xfrm>
            <a:off x="493599" y="662730"/>
            <a:ext cx="7497876" cy="5085607"/>
          </a:xfrm>
          <a:prstGeom prst="rect">
            <a:avLst/>
          </a:prstGeom>
        </p:spPr>
      </p:pic>
    </p:spTree>
    <p:extLst>
      <p:ext uri="{BB962C8B-B14F-4D97-AF65-F5344CB8AC3E}">
        <p14:creationId xmlns:p14="http://schemas.microsoft.com/office/powerpoint/2010/main" val="383562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149" y="88289"/>
            <a:ext cx="7886700" cy="1325563"/>
          </a:xfrm>
        </p:spPr>
        <p:txBody>
          <a:bodyPr/>
          <a:lstStyle/>
          <a:p>
            <a:r>
              <a:rPr lang="en-US" dirty="0"/>
              <a:t>AGENDA</a:t>
            </a:r>
          </a:p>
        </p:txBody>
      </p:sp>
      <p:sp>
        <p:nvSpPr>
          <p:cNvPr id="3" name="Content Placeholder 2"/>
          <p:cNvSpPr>
            <a:spLocks noGrp="1"/>
          </p:cNvSpPr>
          <p:nvPr>
            <p:ph idx="1"/>
          </p:nvPr>
        </p:nvSpPr>
        <p:spPr>
          <a:xfrm>
            <a:off x="372514" y="1075039"/>
            <a:ext cx="8398971" cy="4351338"/>
          </a:xfrm>
        </p:spPr>
        <p:txBody>
          <a:bodyPr>
            <a:normAutofit fontScale="92500" lnSpcReduction="10000"/>
          </a:bodyPr>
          <a:lstStyle/>
          <a:p>
            <a:r>
              <a:rPr lang="en-US" dirty="0"/>
              <a:t>-EMCC Admissions /Registration-Explain procedures for registration and begin process </a:t>
            </a:r>
            <a:r>
              <a:rPr lang="en-US" b="1" u="sng" dirty="0"/>
              <a:t>today.</a:t>
            </a:r>
          </a:p>
          <a:p>
            <a:r>
              <a:rPr lang="en-US" dirty="0"/>
              <a:t>-FERPA release forms</a:t>
            </a:r>
          </a:p>
          <a:p>
            <a:r>
              <a:rPr lang="en-US" dirty="0"/>
              <a:t>-Unique partnership and benefits for the program (completion of Culinary Arts I Certificate)</a:t>
            </a:r>
          </a:p>
          <a:p>
            <a:r>
              <a:rPr lang="en-US" dirty="0"/>
              <a:t>-Transfer options for Culinary Arts I Certificate</a:t>
            </a:r>
          </a:p>
          <a:p>
            <a:r>
              <a:rPr lang="en-US" dirty="0"/>
              <a:t>-Disability Resources and Services (DRS)</a:t>
            </a:r>
          </a:p>
          <a:p>
            <a:r>
              <a:rPr lang="en-US" dirty="0"/>
              <a:t>-Uniforms (fitting, book store information) </a:t>
            </a:r>
          </a:p>
          <a:p>
            <a:r>
              <a:rPr lang="en-US" dirty="0"/>
              <a:t>-Differences between college programs and high school programs / policies (C or better to earn certification, prerequisites for continuing classes in spring semester)</a:t>
            </a:r>
          </a:p>
          <a:p>
            <a:endParaRPr lang="en-US" dirty="0"/>
          </a:p>
        </p:txBody>
      </p:sp>
    </p:spTree>
    <p:extLst>
      <p:ext uri="{BB962C8B-B14F-4D97-AF65-F5344CB8AC3E}">
        <p14:creationId xmlns:p14="http://schemas.microsoft.com/office/powerpoint/2010/main" val="368180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DO LIST / QUESTIONS:</a:t>
            </a:r>
            <a:br>
              <a:rPr lang="en-US" dirty="0"/>
            </a:br>
            <a:endParaRPr lang="en-US" dirty="0"/>
          </a:p>
        </p:txBody>
      </p:sp>
      <p:sp>
        <p:nvSpPr>
          <p:cNvPr id="3" name="Content Placeholder 2"/>
          <p:cNvSpPr>
            <a:spLocks noGrp="1"/>
          </p:cNvSpPr>
          <p:nvPr>
            <p:ph idx="1"/>
          </p:nvPr>
        </p:nvSpPr>
        <p:spPr>
          <a:xfrm>
            <a:off x="520737" y="1253331"/>
            <a:ext cx="7886700" cy="4351338"/>
          </a:xfrm>
        </p:spPr>
        <p:txBody>
          <a:bodyPr>
            <a:normAutofit fontScale="92500" lnSpcReduction="20000"/>
          </a:bodyPr>
          <a:lstStyle/>
          <a:p>
            <a:pPr lvl="0"/>
            <a:r>
              <a:rPr lang="en-US" dirty="0"/>
              <a:t>Complete registration process with EMCC before high school semester ends (Mid May).</a:t>
            </a:r>
          </a:p>
          <a:p>
            <a:pPr lvl="0"/>
            <a:r>
              <a:rPr lang="en-US" dirty="0"/>
              <a:t>Complete FERPA waiver (optional).</a:t>
            </a:r>
          </a:p>
          <a:p>
            <a:pPr lvl="0"/>
            <a:r>
              <a:rPr lang="en-US" dirty="0"/>
              <a:t>Try on uniforms for proper fit and ordering.  Purchase uniforms and textbook by July 31</a:t>
            </a:r>
            <a:r>
              <a:rPr lang="en-US" baseline="30000" dirty="0"/>
              <a:t>st</a:t>
            </a:r>
            <a:r>
              <a:rPr lang="en-US" dirty="0"/>
              <a:t> to ensure delivery before classes begin.</a:t>
            </a:r>
          </a:p>
          <a:p>
            <a:pPr lvl="0"/>
            <a:r>
              <a:rPr lang="en-US" dirty="0"/>
              <a:t>Upon confirmation of registration, and if applicable, contact EMCC DRS services to meet with counselors for questions and proactive academic planning by July 31</a:t>
            </a:r>
            <a:r>
              <a:rPr lang="en-US" baseline="30000" dirty="0"/>
              <a:t>st</a:t>
            </a:r>
            <a:r>
              <a:rPr lang="en-US" dirty="0"/>
              <a:t>.</a:t>
            </a:r>
          </a:p>
          <a:p>
            <a:pPr lvl="0"/>
            <a:r>
              <a:rPr lang="en-US" dirty="0"/>
              <a:t> Attend orientation night on August 8</a:t>
            </a:r>
            <a:r>
              <a:rPr lang="en-US" baseline="30000" dirty="0"/>
              <a:t>th</a:t>
            </a:r>
            <a:r>
              <a:rPr lang="en-US" dirty="0"/>
              <a:t>, 5pm.</a:t>
            </a:r>
          </a:p>
          <a:p>
            <a:pPr lvl="0"/>
            <a:r>
              <a:rPr lang="en-US" dirty="0"/>
              <a:t>Classes being Monday, August 21</a:t>
            </a:r>
            <a:r>
              <a:rPr lang="en-US" baseline="30000" dirty="0"/>
              <a:t>st</a:t>
            </a:r>
            <a:r>
              <a:rPr lang="en-US" dirty="0"/>
              <a:t>.</a:t>
            </a:r>
          </a:p>
          <a:p>
            <a:pPr lvl="0"/>
            <a:r>
              <a:rPr lang="en-US" dirty="0"/>
              <a:t>Questions?</a:t>
            </a:r>
          </a:p>
          <a:p>
            <a:pPr marL="0" lvl="0" indent="0">
              <a:buNone/>
            </a:pPr>
            <a:endParaRPr lang="en-US" dirty="0"/>
          </a:p>
          <a:p>
            <a:endParaRPr lang="en-US" dirty="0"/>
          </a:p>
        </p:txBody>
      </p:sp>
    </p:spTree>
    <p:extLst>
      <p:ext uri="{BB962C8B-B14F-4D97-AF65-F5344CB8AC3E}">
        <p14:creationId xmlns:p14="http://schemas.microsoft.com/office/powerpoint/2010/main" val="173596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p:nvPr/>
        </p:nvSpPr>
        <p:spPr>
          <a:xfrm>
            <a:off x="337050" y="263850"/>
            <a:ext cx="937800" cy="1304100"/>
          </a:xfrm>
          <a:prstGeom prst="halfFrame">
            <a:avLst>
              <a:gd name="adj1" fmla="val 33333"/>
              <a:gd name="adj2" fmla="val 33333"/>
            </a:avLst>
          </a:prstGeom>
          <a:solidFill>
            <a:srgbClr val="FF7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193" name="Google Shape;193;p7"/>
          <p:cNvSpPr/>
          <p:nvPr/>
        </p:nvSpPr>
        <p:spPr>
          <a:xfrm flipH="1">
            <a:off x="7931325" y="263850"/>
            <a:ext cx="937800" cy="1304100"/>
          </a:xfrm>
          <a:prstGeom prst="halfFrame">
            <a:avLst>
              <a:gd name="adj1" fmla="val 33333"/>
              <a:gd name="adj2" fmla="val 33333"/>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194" name="Google Shape;194;p7"/>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spcBef>
                <a:spcPts val="0"/>
              </a:spcBef>
              <a:spcAft>
                <a:spcPts val="0"/>
              </a:spcAft>
              <a:buClr>
                <a:schemeClr val="dk1"/>
              </a:buClr>
              <a:buSzPts val="6000"/>
              <a:buFont typeface="Corbel"/>
              <a:buNone/>
            </a:pPr>
            <a:endParaRPr sz="6000">
              <a:solidFill>
                <a:schemeClr val="dk1"/>
              </a:solidFill>
              <a:latin typeface="Corbel"/>
              <a:ea typeface="Corbel"/>
              <a:cs typeface="Corbel"/>
              <a:sym typeface="Corbel"/>
            </a:endParaRPr>
          </a:p>
        </p:txBody>
      </p:sp>
      <p:sp>
        <p:nvSpPr>
          <p:cNvPr id="195" name="Google Shape;195;p7"/>
          <p:cNvSpPr/>
          <p:nvPr/>
        </p:nvSpPr>
        <p:spPr>
          <a:xfrm>
            <a:off x="-182891" y="1357527"/>
            <a:ext cx="7560600" cy="4955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u="sng" dirty="0">
              <a:solidFill>
                <a:schemeClr val="dk1"/>
              </a:solidFill>
              <a:latin typeface="Corbel"/>
              <a:ea typeface="Corbel"/>
              <a:cs typeface="Corbel"/>
              <a:sym typeface="Corbel"/>
            </a:endParaRPr>
          </a:p>
          <a:p>
            <a:pPr marL="742950" marR="0" lvl="1" indent="-177800" algn="l" rtl="0">
              <a:spcBef>
                <a:spcPts val="0"/>
              </a:spcBef>
              <a:spcAft>
                <a:spcPts val="0"/>
              </a:spcAft>
              <a:buClr>
                <a:schemeClr val="dk1"/>
              </a:buClr>
              <a:buSzPts val="1700"/>
              <a:buFont typeface="Arial"/>
              <a:buNone/>
            </a:pPr>
            <a:r>
              <a:rPr lang="en-US" sz="1700" b="0" i="0" u="none" strike="noStrike" cap="none" dirty="0">
                <a:solidFill>
                  <a:schemeClr val="dk1"/>
                </a:solidFill>
                <a:latin typeface="Corbel"/>
                <a:ea typeface="Corbel"/>
                <a:cs typeface="Corbel"/>
                <a:sym typeface="Corbel"/>
              </a:rPr>
              <a:t>Fall ‘23</a:t>
            </a:r>
          </a:p>
          <a:p>
            <a:pPr marL="850900" marR="0" lvl="1" indent="-285750" algn="l" rtl="0">
              <a:spcBef>
                <a:spcPts val="0"/>
              </a:spcBef>
              <a:spcAft>
                <a:spcPts val="0"/>
              </a:spcAft>
              <a:buClr>
                <a:schemeClr val="dk1"/>
              </a:buClr>
              <a:buSzPts val="1700"/>
              <a:buFont typeface="Arial" panose="020B0604020202020204" pitchFamily="34" charset="0"/>
              <a:buChar char="•"/>
            </a:pPr>
            <a:r>
              <a:rPr lang="en-US" sz="1700" dirty="0">
                <a:solidFill>
                  <a:schemeClr val="dk1"/>
                </a:solidFill>
                <a:latin typeface="Corbel"/>
                <a:ea typeface="Corbel"/>
                <a:cs typeface="Corbel"/>
                <a:sym typeface="Corbel"/>
              </a:rPr>
              <a:t>CUL113 Commercial Baking (August-October / 8 weeks)</a:t>
            </a:r>
          </a:p>
          <a:p>
            <a:pPr marL="850900" marR="0" lvl="1" indent="-285750" algn="l" rtl="0">
              <a:spcBef>
                <a:spcPts val="0"/>
              </a:spcBef>
              <a:spcAft>
                <a:spcPts val="0"/>
              </a:spcAft>
              <a:buClr>
                <a:schemeClr val="dk1"/>
              </a:buClr>
              <a:buSzPts val="1700"/>
              <a:buFont typeface="Arial" panose="020B0604020202020204" pitchFamily="34" charset="0"/>
              <a:buChar char="•"/>
            </a:pPr>
            <a:r>
              <a:rPr lang="en-US" sz="1700" b="0" i="0" u="none" strike="noStrike" cap="none" dirty="0">
                <a:solidFill>
                  <a:schemeClr val="dk1"/>
                </a:solidFill>
                <a:latin typeface="Corbel"/>
                <a:ea typeface="Corbel"/>
                <a:cs typeface="Corbel"/>
                <a:sym typeface="Corbel"/>
              </a:rPr>
              <a:t>CUL115 Sanitation (August-December / 16 weeks)</a:t>
            </a:r>
          </a:p>
          <a:p>
            <a:pPr marL="850900" lvl="1" indent="-285750">
              <a:buClr>
                <a:schemeClr val="dk1"/>
              </a:buClr>
              <a:buSzPts val="1700"/>
              <a:buFont typeface="Arial" panose="020B0604020202020204" pitchFamily="34" charset="0"/>
              <a:buChar char="•"/>
            </a:pPr>
            <a:r>
              <a:rPr lang="en-US" sz="1700" dirty="0">
                <a:solidFill>
                  <a:schemeClr val="dk1"/>
                </a:solidFill>
                <a:latin typeface="Corbel"/>
                <a:ea typeface="Corbel"/>
                <a:cs typeface="Corbel"/>
                <a:sym typeface="Corbel"/>
              </a:rPr>
              <a:t>CUL105 Principles of Professional Cooking (October-December / 8 weeks)</a:t>
            </a:r>
          </a:p>
          <a:p>
            <a:pPr marL="850900" marR="0" lvl="1" indent="-285750" algn="l" rtl="0">
              <a:spcBef>
                <a:spcPts val="0"/>
              </a:spcBef>
              <a:spcAft>
                <a:spcPts val="0"/>
              </a:spcAft>
              <a:buClr>
                <a:schemeClr val="dk1"/>
              </a:buClr>
              <a:buSzPts val="1700"/>
              <a:buFont typeface="Arial" panose="020B0604020202020204" pitchFamily="34" charset="0"/>
              <a:buChar char="•"/>
            </a:pPr>
            <a:endParaRPr lang="en-US" sz="1700" b="0" i="0" u="none" strike="noStrike" cap="none" dirty="0">
              <a:solidFill>
                <a:schemeClr val="dk1"/>
              </a:solidFill>
              <a:latin typeface="Corbel"/>
              <a:ea typeface="Corbel"/>
              <a:cs typeface="Corbel"/>
              <a:sym typeface="Corbel"/>
            </a:endParaRPr>
          </a:p>
          <a:p>
            <a:pPr marL="565150" marR="0" lvl="1" algn="l" rtl="0">
              <a:spcBef>
                <a:spcPts val="0"/>
              </a:spcBef>
              <a:spcAft>
                <a:spcPts val="0"/>
              </a:spcAft>
              <a:buClr>
                <a:schemeClr val="dk1"/>
              </a:buClr>
              <a:buSzPts val="1700"/>
            </a:pPr>
            <a:r>
              <a:rPr lang="en-US" sz="1700" dirty="0">
                <a:solidFill>
                  <a:schemeClr val="dk1"/>
                </a:solidFill>
                <a:latin typeface="Corbel"/>
                <a:ea typeface="Corbel"/>
                <a:cs typeface="Corbel"/>
                <a:sym typeface="Corbel"/>
              </a:rPr>
              <a:t>Spring ‘24</a:t>
            </a:r>
          </a:p>
          <a:p>
            <a:pPr marL="850900" lvl="1" indent="-285750">
              <a:buClr>
                <a:schemeClr val="dk1"/>
              </a:buClr>
              <a:buSzPts val="1700"/>
              <a:buFont typeface="Arial" panose="020B0604020202020204" pitchFamily="34" charset="0"/>
              <a:buChar char="•"/>
            </a:pPr>
            <a:r>
              <a:rPr lang="en-US" sz="1700" b="0" i="0" u="none" strike="noStrike" cap="none" dirty="0">
                <a:solidFill>
                  <a:schemeClr val="dk1"/>
                </a:solidFill>
                <a:latin typeface="Corbel"/>
                <a:ea typeface="Corbel"/>
                <a:cs typeface="Corbel"/>
                <a:sym typeface="Corbel"/>
              </a:rPr>
              <a:t>CUL103 Breakfast and Cold Foods (January-March</a:t>
            </a:r>
            <a:r>
              <a:rPr lang="en-US" sz="1700" dirty="0">
                <a:solidFill>
                  <a:schemeClr val="dk1"/>
                </a:solidFill>
                <a:latin typeface="Corbel"/>
                <a:ea typeface="Corbel"/>
                <a:cs typeface="Corbel"/>
                <a:sym typeface="Corbel"/>
              </a:rPr>
              <a:t> / 8 weeks</a:t>
            </a:r>
            <a:r>
              <a:rPr lang="en-US" sz="1700" b="0" i="0" u="none" strike="noStrike" cap="none" dirty="0">
                <a:solidFill>
                  <a:schemeClr val="dk1"/>
                </a:solidFill>
                <a:latin typeface="Corbel"/>
                <a:ea typeface="Corbel"/>
                <a:cs typeface="Corbel"/>
                <a:sym typeface="Corbel"/>
              </a:rPr>
              <a:t>)</a:t>
            </a:r>
          </a:p>
          <a:p>
            <a:pPr marL="850900" lvl="1" indent="-285750">
              <a:buClr>
                <a:schemeClr val="dk1"/>
              </a:buClr>
              <a:buSzPts val="1700"/>
              <a:buFont typeface="Arial" panose="020B0604020202020204" pitchFamily="34" charset="0"/>
              <a:buChar char="•"/>
            </a:pPr>
            <a:r>
              <a:rPr lang="en-US" sz="1700" dirty="0">
                <a:solidFill>
                  <a:schemeClr val="dk1"/>
                </a:solidFill>
                <a:latin typeface="Corbel"/>
                <a:ea typeface="Corbel"/>
                <a:cs typeface="Corbel"/>
                <a:sym typeface="Corbel"/>
              </a:rPr>
              <a:t>CUL120 Food Costing (January-May /16 weeks)</a:t>
            </a:r>
          </a:p>
          <a:p>
            <a:pPr marL="850900" lvl="1" indent="-285750">
              <a:buClr>
                <a:schemeClr val="dk1"/>
              </a:buClr>
              <a:buSzPts val="1700"/>
              <a:buFont typeface="Arial" panose="020B0604020202020204" pitchFamily="34" charset="0"/>
              <a:buChar char="•"/>
            </a:pPr>
            <a:r>
              <a:rPr lang="en-US" sz="1700" b="0" i="0" u="none" strike="noStrike" cap="none" dirty="0">
                <a:solidFill>
                  <a:schemeClr val="dk1"/>
                </a:solidFill>
                <a:latin typeface="Corbel"/>
                <a:ea typeface="Corbel"/>
                <a:cs typeface="Corbel"/>
                <a:sym typeface="Corbel"/>
              </a:rPr>
              <a:t>CUL201 </a:t>
            </a:r>
            <a:r>
              <a:rPr lang="en-US" sz="1700" dirty="0">
                <a:solidFill>
                  <a:schemeClr val="dk1"/>
                </a:solidFill>
                <a:latin typeface="Corbel"/>
                <a:ea typeface="Corbel"/>
                <a:cs typeface="Corbel"/>
                <a:sym typeface="Corbel"/>
              </a:rPr>
              <a:t>International Cuisine</a:t>
            </a:r>
            <a:r>
              <a:rPr lang="en-US" sz="1700" b="0" i="0" u="none" strike="noStrike" cap="none" dirty="0">
                <a:solidFill>
                  <a:schemeClr val="dk1"/>
                </a:solidFill>
                <a:latin typeface="Corbel"/>
                <a:ea typeface="Corbel"/>
                <a:cs typeface="Corbel"/>
                <a:sym typeface="Corbel"/>
              </a:rPr>
              <a:t> (March-May</a:t>
            </a:r>
            <a:r>
              <a:rPr lang="en-US" sz="1700" dirty="0">
                <a:solidFill>
                  <a:schemeClr val="dk1"/>
                </a:solidFill>
                <a:latin typeface="Corbel"/>
                <a:ea typeface="Corbel"/>
                <a:cs typeface="Corbel"/>
                <a:sym typeface="Corbel"/>
              </a:rPr>
              <a:t> / 8 weeks</a:t>
            </a:r>
            <a:r>
              <a:rPr lang="en-US" sz="1700" b="0" i="0" u="none" strike="noStrike" cap="none" dirty="0">
                <a:solidFill>
                  <a:schemeClr val="dk1"/>
                </a:solidFill>
                <a:latin typeface="Corbel"/>
                <a:ea typeface="Corbel"/>
                <a:cs typeface="Corbel"/>
                <a:sym typeface="Corbel"/>
              </a:rPr>
              <a:t>)</a:t>
            </a:r>
          </a:p>
          <a:p>
            <a:pPr marL="850900" marR="0" lvl="1" indent="-285750" algn="l" rtl="0">
              <a:spcBef>
                <a:spcPts val="0"/>
              </a:spcBef>
              <a:spcAft>
                <a:spcPts val="0"/>
              </a:spcAft>
              <a:buClr>
                <a:schemeClr val="dk1"/>
              </a:buClr>
              <a:buSzPts val="1700"/>
              <a:buFont typeface="Arial" panose="020B0604020202020204" pitchFamily="34" charset="0"/>
              <a:buChar char="•"/>
            </a:pPr>
            <a:endParaRPr lang="en-US" sz="1700" dirty="0">
              <a:solidFill>
                <a:schemeClr val="dk1"/>
              </a:solidFill>
              <a:latin typeface="Corbel"/>
              <a:ea typeface="Corbel"/>
              <a:cs typeface="Corbel"/>
              <a:sym typeface="Corbel"/>
            </a:endParaRPr>
          </a:p>
          <a:p>
            <a:pPr marL="850900" marR="0" lvl="1" indent="-285750" algn="l" rtl="0">
              <a:spcBef>
                <a:spcPts val="0"/>
              </a:spcBef>
              <a:spcAft>
                <a:spcPts val="0"/>
              </a:spcAft>
              <a:buClr>
                <a:schemeClr val="dk1"/>
              </a:buClr>
              <a:buSzPts val="1700"/>
              <a:buFont typeface="Arial" panose="020B0604020202020204" pitchFamily="34" charset="0"/>
              <a:buChar char="•"/>
            </a:pPr>
            <a:endParaRPr lang="en-US" sz="1700" dirty="0">
              <a:solidFill>
                <a:schemeClr val="dk1"/>
              </a:solidFill>
              <a:latin typeface="Corbel"/>
              <a:ea typeface="Corbel"/>
              <a:cs typeface="Corbel"/>
              <a:sym typeface="Corbel"/>
            </a:endParaRPr>
          </a:p>
          <a:p>
            <a:pPr marL="850900" marR="0" lvl="1" indent="-285750" algn="l" rtl="0">
              <a:spcBef>
                <a:spcPts val="0"/>
              </a:spcBef>
              <a:spcAft>
                <a:spcPts val="0"/>
              </a:spcAft>
              <a:buClr>
                <a:schemeClr val="dk1"/>
              </a:buClr>
              <a:buSzPts val="1700"/>
              <a:buFont typeface="Arial" panose="020B0604020202020204" pitchFamily="34" charset="0"/>
              <a:buChar char="•"/>
            </a:pPr>
            <a:r>
              <a:rPr lang="en-US" sz="1700" b="0" i="0" u="none" strike="noStrike" cap="none" dirty="0">
                <a:solidFill>
                  <a:schemeClr val="dk1"/>
                </a:solidFill>
                <a:latin typeface="Corbel"/>
                <a:ea typeface="Corbel"/>
                <a:cs typeface="Corbel"/>
                <a:sym typeface="Corbel"/>
              </a:rPr>
              <a:t>Students enrolled in the Culinary Arts program must attend class during the dates required.  EMCC schedule may not match high school schedules (Fall and Spring Break).</a:t>
            </a:r>
            <a:endParaRPr sz="1700" b="0" i="0" u="none" strike="noStrike" cap="none" dirty="0">
              <a:solidFill>
                <a:schemeClr val="dk1"/>
              </a:solidFill>
              <a:latin typeface="Corbel"/>
              <a:ea typeface="Corbel"/>
              <a:cs typeface="Corbel"/>
              <a:sym typeface="Corbel"/>
            </a:endParaRPr>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spcBef>
                <a:spcPts val="0"/>
              </a:spcBef>
              <a:spcAft>
                <a:spcPts val="0"/>
              </a:spcAft>
              <a:buNone/>
            </a:pPr>
            <a:endParaRPr sz="1800" b="0" i="0" u="none" strike="noStrike" cap="none" dirty="0">
              <a:solidFill>
                <a:schemeClr val="dk1"/>
              </a:solidFill>
              <a:latin typeface="Corbel"/>
              <a:ea typeface="Corbel"/>
              <a:cs typeface="Corbel"/>
              <a:sym typeface="Corbel"/>
            </a:endParaRPr>
          </a:p>
        </p:txBody>
      </p:sp>
      <p:sp>
        <p:nvSpPr>
          <p:cNvPr id="197" name="Google Shape;197;p7"/>
          <p:cNvSpPr txBox="1"/>
          <p:nvPr/>
        </p:nvSpPr>
        <p:spPr>
          <a:xfrm>
            <a:off x="1363287" y="397300"/>
            <a:ext cx="7428663"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chemeClr val="dk1"/>
                </a:solidFill>
                <a:latin typeface="Corbel"/>
                <a:ea typeface="Corbel"/>
                <a:cs typeface="Corbel"/>
                <a:sym typeface="Corbel"/>
              </a:rPr>
              <a:t>Courses by Semester</a:t>
            </a:r>
          </a:p>
          <a:p>
            <a:pPr marL="0" lvl="0" indent="0" algn="ctr" rtl="0">
              <a:spcBef>
                <a:spcPts val="0"/>
              </a:spcBef>
              <a:spcAft>
                <a:spcPts val="0"/>
              </a:spcAft>
              <a:buNone/>
            </a:pPr>
            <a:r>
              <a:rPr lang="en-US" sz="2400" dirty="0">
                <a:solidFill>
                  <a:schemeClr val="dk1"/>
                </a:solidFill>
                <a:latin typeface="Corbel"/>
                <a:ea typeface="Corbel"/>
                <a:cs typeface="Corbel"/>
                <a:sym typeface="Corbel"/>
              </a:rPr>
              <a:t>EMCC schedule  vs. High School Schedule</a:t>
            </a:r>
          </a:p>
          <a:p>
            <a:pPr marL="0" lvl="0" indent="0" algn="ctr" rtl="0">
              <a:spcBef>
                <a:spcPts val="0"/>
              </a:spcBef>
              <a:spcAft>
                <a:spcPts val="0"/>
              </a:spcAft>
              <a:buNone/>
            </a:pPr>
            <a:r>
              <a:rPr lang="en-US" sz="2400" dirty="0">
                <a:solidFill>
                  <a:schemeClr val="dk1"/>
                </a:solidFill>
                <a:latin typeface="Corbel"/>
                <a:ea typeface="Corbel"/>
                <a:cs typeface="Corbel"/>
                <a:sym typeface="Corbel"/>
              </a:rPr>
              <a:t>Monday-Thursday: 1pm-3:45pm</a:t>
            </a:r>
            <a:endParaRPr sz="2400" dirty="0">
              <a:solidFill>
                <a:schemeClr val="dk1"/>
              </a:solidFill>
              <a:latin typeface="Corbel"/>
              <a:ea typeface="Corbel"/>
              <a:cs typeface="Corbel"/>
              <a:sym typeface="Corbel"/>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6975894" y="2767563"/>
            <a:ext cx="2507460" cy="1880595"/>
          </a:xfrm>
          <a:prstGeom prst="rect">
            <a:avLst/>
          </a:prstGeom>
          <a:ln>
            <a:noFill/>
          </a:ln>
          <a:effectLst>
            <a:softEdge rad="112500"/>
          </a:effectLst>
        </p:spPr>
      </p:pic>
    </p:spTree>
    <p:extLst>
      <p:ext uri="{BB962C8B-B14F-4D97-AF65-F5344CB8AC3E}">
        <p14:creationId xmlns:p14="http://schemas.microsoft.com/office/powerpoint/2010/main" val="98998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p:nvPr/>
        </p:nvSpPr>
        <p:spPr>
          <a:xfrm>
            <a:off x="337050" y="263850"/>
            <a:ext cx="937800" cy="1304100"/>
          </a:xfrm>
          <a:prstGeom prst="halfFrame">
            <a:avLst>
              <a:gd name="adj1" fmla="val 33333"/>
              <a:gd name="adj2" fmla="val 33333"/>
            </a:avLst>
          </a:prstGeom>
          <a:solidFill>
            <a:srgbClr val="FF7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193" name="Google Shape;193;p7"/>
          <p:cNvSpPr/>
          <p:nvPr/>
        </p:nvSpPr>
        <p:spPr>
          <a:xfrm flipH="1">
            <a:off x="7931325" y="263850"/>
            <a:ext cx="937800" cy="1304100"/>
          </a:xfrm>
          <a:prstGeom prst="halfFrame">
            <a:avLst>
              <a:gd name="adj1" fmla="val 33333"/>
              <a:gd name="adj2" fmla="val 33333"/>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194" name="Google Shape;194;p7"/>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spcBef>
                <a:spcPts val="0"/>
              </a:spcBef>
              <a:spcAft>
                <a:spcPts val="0"/>
              </a:spcAft>
              <a:buClr>
                <a:schemeClr val="dk1"/>
              </a:buClr>
              <a:buSzPts val="6000"/>
              <a:buFont typeface="Corbel"/>
              <a:buNone/>
            </a:pPr>
            <a:endParaRPr sz="6000">
              <a:solidFill>
                <a:schemeClr val="dk1"/>
              </a:solidFill>
              <a:latin typeface="Corbel"/>
              <a:ea typeface="Corbel"/>
              <a:cs typeface="Corbel"/>
              <a:sym typeface="Corbel"/>
            </a:endParaRPr>
          </a:p>
        </p:txBody>
      </p:sp>
      <p:sp>
        <p:nvSpPr>
          <p:cNvPr id="195" name="Google Shape;195;p7"/>
          <p:cNvSpPr/>
          <p:nvPr/>
        </p:nvSpPr>
        <p:spPr>
          <a:xfrm>
            <a:off x="805950" y="1614157"/>
            <a:ext cx="6808134" cy="5478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u="sng" dirty="0">
              <a:solidFill>
                <a:schemeClr val="dk1"/>
              </a:solidFill>
              <a:latin typeface="Corbel"/>
              <a:ea typeface="Corbel"/>
              <a:cs typeface="Corbel"/>
              <a:sym typeface="Corbel"/>
            </a:endParaRPr>
          </a:p>
          <a:p>
            <a:pPr marL="742950" marR="0" lvl="1" indent="-285750" algn="l" rtl="0">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It’s important to note that students enrolled in the Culinary </a:t>
            </a:r>
            <a:r>
              <a:rPr lang="en-US" sz="1700" dirty="0">
                <a:solidFill>
                  <a:schemeClr val="dk1"/>
                </a:solidFill>
                <a:latin typeface="Corbel"/>
                <a:ea typeface="Corbel"/>
                <a:cs typeface="Corbel"/>
                <a:sym typeface="Corbel"/>
              </a:rPr>
              <a:t>Arts</a:t>
            </a:r>
            <a:r>
              <a:rPr lang="en-US" sz="1700" b="0" i="0" u="none" strike="noStrike" cap="none" dirty="0">
                <a:solidFill>
                  <a:schemeClr val="dk1"/>
                </a:solidFill>
                <a:latin typeface="Corbel"/>
                <a:ea typeface="Corbel"/>
                <a:cs typeface="Corbel"/>
                <a:sym typeface="Corbel"/>
              </a:rPr>
              <a:t> Program are not only enrolled in the West-MEC program, but they are also college students enrolled in a Certificate of Completion Program; earning college credit and starting a college transcript at Estrella Mountain Community College.</a:t>
            </a:r>
            <a:endParaRPr dirty="0"/>
          </a:p>
          <a:p>
            <a:pPr marL="742950" marR="0" lvl="1" indent="-177800" algn="l" rtl="0">
              <a:spcBef>
                <a:spcPts val="0"/>
              </a:spcBef>
              <a:spcAft>
                <a:spcPts val="0"/>
              </a:spcAft>
              <a:buClr>
                <a:schemeClr val="dk1"/>
              </a:buClr>
              <a:buSzPts val="1700"/>
              <a:buFont typeface="Arial"/>
              <a:buNone/>
            </a:pPr>
            <a:endParaRPr sz="1700" b="0" i="0" u="none" strike="noStrike" cap="none" dirty="0">
              <a:solidFill>
                <a:schemeClr val="dk1"/>
              </a:solidFill>
              <a:latin typeface="Corbel"/>
              <a:ea typeface="Corbel"/>
              <a:cs typeface="Corbel"/>
              <a:sym typeface="Corbel"/>
            </a:endParaRPr>
          </a:p>
          <a:p>
            <a:pPr marL="742950" marR="0" lvl="1" indent="-285750" algn="l" rtl="0">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Upon successful completion of the program, students </a:t>
            </a:r>
            <a:r>
              <a:rPr lang="en-US" sz="1700" dirty="0">
                <a:solidFill>
                  <a:schemeClr val="dk1"/>
                </a:solidFill>
                <a:latin typeface="Corbel"/>
                <a:ea typeface="Corbel"/>
                <a:cs typeface="Corbel"/>
                <a:sym typeface="Corbel"/>
              </a:rPr>
              <a:t>will</a:t>
            </a:r>
            <a:r>
              <a:rPr lang="en-US" sz="1700" b="0" i="0" u="none" strike="noStrike" cap="none" dirty="0">
                <a:solidFill>
                  <a:schemeClr val="dk1"/>
                </a:solidFill>
                <a:latin typeface="Corbel"/>
                <a:ea typeface="Corbel"/>
                <a:cs typeface="Corbel"/>
                <a:sym typeface="Corbel"/>
              </a:rPr>
              <a:t> earn the following college credential that can be used for the job market and transferred into the AAS degree program at EMCC:</a:t>
            </a:r>
            <a:endParaRPr dirty="0"/>
          </a:p>
          <a:p>
            <a:pPr marL="1200150" lvl="5" indent="-285750">
              <a:buClr>
                <a:schemeClr val="dk1"/>
              </a:buClr>
              <a:buSzPts val="1700"/>
              <a:buFont typeface="Courier New" panose="02070309020205020404" pitchFamily="49" charset="0"/>
              <a:buChar char="o"/>
            </a:pPr>
            <a:r>
              <a:rPr lang="en-US" sz="1700" b="0" i="0" u="none" strike="noStrike" cap="none" dirty="0">
                <a:solidFill>
                  <a:schemeClr val="dk1"/>
                </a:solidFill>
                <a:latin typeface="Corbel"/>
                <a:ea typeface="Corbel"/>
                <a:cs typeface="Corbel"/>
                <a:sym typeface="Corbel"/>
              </a:rPr>
              <a:t>Certificate of Completion-Culinary Arts I  </a:t>
            </a:r>
            <a:endParaRPr dirty="0"/>
          </a:p>
          <a:p>
            <a:pPr marL="742950" marR="0" lvl="1" indent="-177800" algn="l" rtl="0">
              <a:spcBef>
                <a:spcPts val="0"/>
              </a:spcBef>
              <a:spcAft>
                <a:spcPts val="0"/>
              </a:spcAft>
              <a:buClr>
                <a:schemeClr val="dk1"/>
              </a:buClr>
              <a:buSzPts val="1700"/>
              <a:buFont typeface="Arial"/>
              <a:buNone/>
            </a:pPr>
            <a:endParaRPr sz="1700" b="0" i="0" u="none" strike="noStrike" cap="none" dirty="0">
              <a:solidFill>
                <a:schemeClr val="dk1"/>
              </a:solidFill>
              <a:latin typeface="Corbel"/>
              <a:ea typeface="Corbel"/>
              <a:cs typeface="Corbel"/>
              <a:sym typeface="Corbel"/>
            </a:endParaRPr>
          </a:p>
          <a:p>
            <a:pPr marL="742950" marR="0" lvl="1" indent="-285750" algn="l" rtl="0">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To earn the Certificate of Completion-Culinary Arts I, students must achieve a grade of C or better in all of their Culinary college classes.  This certificate also </a:t>
            </a:r>
            <a:r>
              <a:rPr lang="en-US" sz="1700" dirty="0">
                <a:solidFill>
                  <a:schemeClr val="dk1"/>
                </a:solidFill>
                <a:latin typeface="Corbel"/>
                <a:ea typeface="Corbel"/>
                <a:cs typeface="Corbel"/>
                <a:sym typeface="Corbel"/>
              </a:rPr>
              <a:t>has several transfer options for students to continue their Culinary education</a:t>
            </a:r>
            <a:r>
              <a:rPr lang="en-US" sz="1700" b="0" i="0" u="none" strike="noStrike" cap="none" dirty="0">
                <a:solidFill>
                  <a:schemeClr val="dk1"/>
                </a:solidFill>
                <a:latin typeface="Corbel"/>
                <a:ea typeface="Corbel"/>
                <a:cs typeface="Corbel"/>
                <a:sym typeface="Corbel"/>
              </a:rPr>
              <a:t>.</a:t>
            </a:r>
            <a:endParaRPr dirty="0"/>
          </a:p>
          <a:p>
            <a:pPr marL="742950" marR="0" lvl="1" indent="-177800" algn="l" rtl="0">
              <a:spcBef>
                <a:spcPts val="0"/>
              </a:spcBef>
              <a:spcAft>
                <a:spcPts val="0"/>
              </a:spcAft>
              <a:buClr>
                <a:schemeClr val="dk1"/>
              </a:buClr>
              <a:buSzPts val="1700"/>
              <a:buFont typeface="Arial"/>
              <a:buNone/>
            </a:pPr>
            <a:endParaRPr sz="1700" b="0" i="0" u="none" strike="noStrike" cap="none" dirty="0">
              <a:solidFill>
                <a:schemeClr val="dk1"/>
              </a:solidFill>
              <a:latin typeface="Corbel"/>
              <a:ea typeface="Corbel"/>
              <a:cs typeface="Corbel"/>
              <a:sym typeface="Corbel"/>
            </a:endParaRPr>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spcBef>
                <a:spcPts val="0"/>
              </a:spcBef>
              <a:spcAft>
                <a:spcPts val="0"/>
              </a:spcAft>
              <a:buNone/>
            </a:pPr>
            <a:endParaRPr sz="1800" b="0" i="0" u="none" strike="noStrike" cap="none" dirty="0">
              <a:solidFill>
                <a:schemeClr val="dk1"/>
              </a:solidFill>
              <a:latin typeface="Corbel"/>
              <a:ea typeface="Corbel"/>
              <a:cs typeface="Corbel"/>
              <a:sym typeface="Corbel"/>
            </a:endParaRPr>
          </a:p>
        </p:txBody>
      </p:sp>
      <p:pic>
        <p:nvPicPr>
          <p:cNvPr id="196" name="Google Shape;196;p7" descr="IMG_0777.JPG"/>
          <p:cNvPicPr preferRelativeResize="0"/>
          <p:nvPr/>
        </p:nvPicPr>
        <p:blipFill rotWithShape="1">
          <a:blip r:embed="rId3">
            <a:alphaModFix/>
          </a:blip>
          <a:srcRect/>
          <a:stretch/>
        </p:blipFill>
        <p:spPr>
          <a:xfrm>
            <a:off x="55650" y="397290"/>
            <a:ext cx="2438400" cy="1828800"/>
          </a:xfrm>
          <a:prstGeom prst="rect">
            <a:avLst/>
          </a:prstGeom>
          <a:ln>
            <a:noFill/>
          </a:ln>
          <a:effectLst>
            <a:softEdge rad="112500"/>
          </a:effectLst>
        </p:spPr>
      </p:pic>
      <p:sp>
        <p:nvSpPr>
          <p:cNvPr id="197" name="Google Shape;197;p7"/>
          <p:cNvSpPr txBox="1"/>
          <p:nvPr/>
        </p:nvSpPr>
        <p:spPr>
          <a:xfrm>
            <a:off x="2494050" y="397300"/>
            <a:ext cx="62979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dirty="0">
                <a:solidFill>
                  <a:schemeClr val="dk1"/>
                </a:solidFill>
                <a:latin typeface="Corbel"/>
                <a:ea typeface="Corbel"/>
                <a:cs typeface="Corbel"/>
                <a:sym typeface="Corbel"/>
              </a:rPr>
              <a:t>COLLEGE CREDENTIAL</a:t>
            </a:r>
            <a:endParaRPr sz="5000"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88668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p:nvPr/>
        </p:nvSpPr>
        <p:spPr>
          <a:xfrm>
            <a:off x="337050" y="263850"/>
            <a:ext cx="937800" cy="1304100"/>
          </a:xfrm>
          <a:prstGeom prst="halfFrame">
            <a:avLst>
              <a:gd name="adj1" fmla="val 33333"/>
              <a:gd name="adj2" fmla="val 33333"/>
            </a:avLst>
          </a:prstGeom>
          <a:solidFill>
            <a:srgbClr val="FF7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193" name="Google Shape;193;p7"/>
          <p:cNvSpPr/>
          <p:nvPr/>
        </p:nvSpPr>
        <p:spPr>
          <a:xfrm flipH="1">
            <a:off x="7931325" y="263850"/>
            <a:ext cx="937800" cy="1304100"/>
          </a:xfrm>
          <a:prstGeom prst="halfFrame">
            <a:avLst>
              <a:gd name="adj1" fmla="val 33333"/>
              <a:gd name="adj2" fmla="val 33333"/>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194" name="Google Shape;194;p7"/>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spcBef>
                <a:spcPts val="0"/>
              </a:spcBef>
              <a:spcAft>
                <a:spcPts val="0"/>
              </a:spcAft>
              <a:buClr>
                <a:schemeClr val="dk1"/>
              </a:buClr>
              <a:buSzPts val="6000"/>
              <a:buFont typeface="Corbel"/>
              <a:buNone/>
            </a:pPr>
            <a:endParaRPr sz="6000">
              <a:solidFill>
                <a:schemeClr val="dk1"/>
              </a:solidFill>
              <a:latin typeface="Corbel"/>
              <a:ea typeface="Corbel"/>
              <a:cs typeface="Corbel"/>
              <a:sym typeface="Corbel"/>
            </a:endParaRPr>
          </a:p>
        </p:txBody>
      </p:sp>
      <p:sp>
        <p:nvSpPr>
          <p:cNvPr id="195" name="Google Shape;195;p7"/>
          <p:cNvSpPr/>
          <p:nvPr/>
        </p:nvSpPr>
        <p:spPr>
          <a:xfrm>
            <a:off x="839575" y="1839500"/>
            <a:ext cx="7560600" cy="6016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u="sng" dirty="0">
              <a:solidFill>
                <a:schemeClr val="dk1"/>
              </a:solidFill>
              <a:latin typeface="Corbel"/>
              <a:ea typeface="Corbel"/>
              <a:cs typeface="Corbel"/>
              <a:sym typeface="Corbel"/>
            </a:endParaRPr>
          </a:p>
          <a:p>
            <a:pPr marL="850900" marR="0" lvl="1" indent="-285750" algn="l" rtl="0">
              <a:spcBef>
                <a:spcPts val="0"/>
              </a:spcBef>
              <a:spcAft>
                <a:spcPts val="0"/>
              </a:spcAft>
              <a:buClr>
                <a:schemeClr val="dk1"/>
              </a:buClr>
              <a:buSzPts val="1700"/>
              <a:buFont typeface="Arial" panose="020B0604020202020204" pitchFamily="34" charset="0"/>
              <a:buChar char="•"/>
            </a:pPr>
            <a:r>
              <a:rPr lang="en-US" sz="1700" dirty="0">
                <a:solidFill>
                  <a:schemeClr val="dk1"/>
                </a:solidFill>
                <a:latin typeface="Corbel"/>
                <a:ea typeface="Corbel"/>
                <a:cs typeface="Corbel"/>
                <a:sym typeface="Corbel"/>
              </a:rPr>
              <a:t>Students must earn a grade of C or better in all classes to earn the EMCC certificate of completion.  Capstone course (CUL213) in this program requires a prerequisite to be successfully completed in the Fall semester.</a:t>
            </a:r>
          </a:p>
          <a:p>
            <a:pPr marL="850900" marR="0" lvl="1" indent="-285750" algn="l" rtl="0">
              <a:spcBef>
                <a:spcPts val="0"/>
              </a:spcBef>
              <a:spcAft>
                <a:spcPts val="0"/>
              </a:spcAft>
              <a:buClr>
                <a:schemeClr val="dk1"/>
              </a:buClr>
              <a:buSzPts val="1700"/>
              <a:buFont typeface="Arial" panose="020B0604020202020204" pitchFamily="34" charset="0"/>
              <a:buChar char="•"/>
            </a:pPr>
            <a:endParaRPr lang="en-US" sz="1700" b="0" i="0" u="none" strike="noStrike" cap="none" dirty="0">
              <a:solidFill>
                <a:schemeClr val="dk1"/>
              </a:solidFill>
              <a:latin typeface="Corbel"/>
              <a:ea typeface="Corbel"/>
              <a:cs typeface="Corbel"/>
              <a:sym typeface="Corbel"/>
            </a:endParaRPr>
          </a:p>
          <a:p>
            <a:pPr marL="742950" lvl="1" indent="-177800">
              <a:buClr>
                <a:schemeClr val="dk1"/>
              </a:buClr>
              <a:buSzPts val="1700"/>
            </a:pPr>
            <a:r>
              <a:rPr lang="en-US" sz="1700" dirty="0">
                <a:solidFill>
                  <a:schemeClr val="dk1"/>
                </a:solidFill>
                <a:latin typeface="Corbel"/>
                <a:ea typeface="Corbel"/>
                <a:cs typeface="Corbel"/>
                <a:sym typeface="Corbel"/>
              </a:rPr>
              <a:t>Fall 23</a:t>
            </a:r>
          </a:p>
          <a:p>
            <a:pPr marL="850900" lvl="1" indent="-285750">
              <a:buClr>
                <a:schemeClr val="dk1"/>
              </a:buClr>
              <a:buSzPts val="1700"/>
              <a:buFont typeface="Arial" panose="020B0604020202020204" pitchFamily="34" charset="0"/>
              <a:buChar char="•"/>
            </a:pPr>
            <a:r>
              <a:rPr lang="en-US" sz="1700" dirty="0">
                <a:solidFill>
                  <a:schemeClr val="dk1"/>
                </a:solidFill>
                <a:latin typeface="Corbel"/>
                <a:ea typeface="Corbel"/>
                <a:cs typeface="Corbel"/>
                <a:sym typeface="Corbel"/>
              </a:rPr>
              <a:t>CUL113 Commercial Baking (August-October)</a:t>
            </a:r>
          </a:p>
          <a:p>
            <a:pPr marL="850900" lvl="1" indent="-285750">
              <a:buClr>
                <a:schemeClr val="dk1"/>
              </a:buClr>
              <a:buSzPts val="1700"/>
              <a:buFont typeface="Arial" panose="020B0604020202020204" pitchFamily="34" charset="0"/>
              <a:buChar char="•"/>
            </a:pPr>
            <a:r>
              <a:rPr lang="en-US" sz="1700" dirty="0">
                <a:solidFill>
                  <a:schemeClr val="dk1"/>
                </a:solidFill>
                <a:latin typeface="Corbel"/>
                <a:ea typeface="Corbel"/>
                <a:cs typeface="Corbel"/>
                <a:sym typeface="Corbel"/>
              </a:rPr>
              <a:t>CUL115 Sanitation (August-December)</a:t>
            </a:r>
          </a:p>
          <a:p>
            <a:pPr marL="850900" lvl="1" indent="-285750">
              <a:buClr>
                <a:schemeClr val="dk1"/>
              </a:buClr>
              <a:buSzPts val="1700"/>
              <a:buFont typeface="Arial" panose="020B0604020202020204" pitchFamily="34" charset="0"/>
              <a:buChar char="•"/>
            </a:pPr>
            <a:r>
              <a:rPr lang="en-US" sz="1700" dirty="0">
                <a:solidFill>
                  <a:schemeClr val="dk1"/>
                </a:solidFill>
                <a:latin typeface="Corbel"/>
                <a:ea typeface="Corbel"/>
                <a:cs typeface="Corbel"/>
                <a:sym typeface="Corbel"/>
              </a:rPr>
              <a:t>CUL105 Principles of Professional Cooking (October-December)</a:t>
            </a:r>
          </a:p>
          <a:p>
            <a:pPr marL="850900" lvl="1" indent="-285750">
              <a:buClr>
                <a:schemeClr val="dk1"/>
              </a:buClr>
              <a:buSzPts val="1700"/>
              <a:buFont typeface="Arial" panose="020B0604020202020204" pitchFamily="34" charset="0"/>
              <a:buChar char="•"/>
            </a:pPr>
            <a:endParaRPr lang="en-US" sz="1700" dirty="0">
              <a:solidFill>
                <a:schemeClr val="dk1"/>
              </a:solidFill>
              <a:latin typeface="Corbel"/>
              <a:ea typeface="Corbel"/>
              <a:cs typeface="Corbel"/>
              <a:sym typeface="Corbel"/>
            </a:endParaRPr>
          </a:p>
          <a:p>
            <a:pPr marL="565150" lvl="1">
              <a:buClr>
                <a:schemeClr val="dk1"/>
              </a:buClr>
              <a:buSzPts val="1700"/>
            </a:pPr>
            <a:r>
              <a:rPr lang="en-US" sz="1700" dirty="0">
                <a:solidFill>
                  <a:schemeClr val="dk1"/>
                </a:solidFill>
                <a:latin typeface="Corbel"/>
                <a:ea typeface="Corbel"/>
                <a:cs typeface="Corbel"/>
                <a:sym typeface="Corbel"/>
              </a:rPr>
              <a:t>Spring 24</a:t>
            </a:r>
          </a:p>
          <a:p>
            <a:pPr marL="850900" lvl="1" indent="-285750">
              <a:buClr>
                <a:schemeClr val="dk1"/>
              </a:buClr>
              <a:buSzPts val="1700"/>
              <a:buFont typeface="Arial" panose="020B0604020202020204" pitchFamily="34" charset="0"/>
              <a:buChar char="•"/>
            </a:pPr>
            <a:r>
              <a:rPr lang="en-US" sz="1700" dirty="0">
                <a:solidFill>
                  <a:schemeClr val="dk1"/>
                </a:solidFill>
                <a:latin typeface="Corbel"/>
                <a:ea typeface="Corbel"/>
                <a:cs typeface="Corbel"/>
                <a:sym typeface="Corbel"/>
              </a:rPr>
              <a:t>CUL103 Breakfast and Cold Foods (January-March)</a:t>
            </a:r>
          </a:p>
          <a:p>
            <a:pPr marL="850900" lvl="1" indent="-285750">
              <a:buClr>
                <a:schemeClr val="dk1"/>
              </a:buClr>
              <a:buSzPts val="1700"/>
              <a:buFont typeface="Arial" panose="020B0604020202020204" pitchFamily="34" charset="0"/>
              <a:buChar char="•"/>
            </a:pPr>
            <a:r>
              <a:rPr lang="en-US" sz="1700" dirty="0">
                <a:solidFill>
                  <a:schemeClr val="dk1"/>
                </a:solidFill>
                <a:latin typeface="Corbel"/>
                <a:ea typeface="Corbel"/>
                <a:cs typeface="Corbel"/>
                <a:sym typeface="Corbel"/>
              </a:rPr>
              <a:t>CUL120 Food Costing (January-May)</a:t>
            </a:r>
          </a:p>
          <a:p>
            <a:pPr marL="850900" lvl="1" indent="-285750">
              <a:buClr>
                <a:schemeClr val="dk1"/>
              </a:buClr>
              <a:buSzPts val="1700"/>
              <a:buFont typeface="Arial" panose="020B0604020202020204" pitchFamily="34" charset="0"/>
              <a:buChar char="•"/>
            </a:pPr>
            <a:r>
              <a:rPr lang="en-US" sz="1700" dirty="0">
                <a:solidFill>
                  <a:schemeClr val="dk1"/>
                </a:solidFill>
                <a:latin typeface="Corbel"/>
                <a:ea typeface="Corbel"/>
                <a:cs typeface="Corbel"/>
                <a:sym typeface="Corbel"/>
              </a:rPr>
              <a:t>CUL201 International Cuisine (March-May)*</a:t>
            </a:r>
          </a:p>
          <a:p>
            <a:pPr marL="1022350" lvl="2">
              <a:buClr>
                <a:schemeClr val="dk1"/>
              </a:buClr>
              <a:buSzPts val="1700"/>
            </a:pPr>
            <a:r>
              <a:rPr lang="en-US" sz="1700" dirty="0">
                <a:solidFill>
                  <a:schemeClr val="dk1"/>
                </a:solidFill>
                <a:latin typeface="Corbel"/>
                <a:ea typeface="Corbel"/>
                <a:cs typeface="Corbel"/>
                <a:sym typeface="Corbel"/>
              </a:rPr>
              <a:t>*Requires a prerequisite of CUL105 for enrollment.</a:t>
            </a:r>
          </a:p>
          <a:p>
            <a:pPr marL="850900" lvl="1" indent="-285750">
              <a:buClr>
                <a:schemeClr val="dk1"/>
              </a:buClr>
              <a:buSzPts val="1700"/>
              <a:buFont typeface="Arial" panose="020B0604020202020204" pitchFamily="34" charset="0"/>
              <a:buChar char="•"/>
            </a:pPr>
            <a:endParaRPr lang="en-US" sz="1700" dirty="0">
              <a:solidFill>
                <a:schemeClr val="dk1"/>
              </a:solidFill>
              <a:latin typeface="Corbel"/>
              <a:ea typeface="Corbel"/>
              <a:cs typeface="Corbel"/>
              <a:sym typeface="Corbel"/>
            </a:endParaRPr>
          </a:p>
          <a:p>
            <a:pPr marL="850900" lvl="1" indent="-285750">
              <a:buClr>
                <a:schemeClr val="dk1"/>
              </a:buClr>
              <a:buSzPts val="1700"/>
              <a:buFont typeface="Arial" panose="020B0604020202020204" pitchFamily="34" charset="0"/>
              <a:buChar char="•"/>
            </a:pPr>
            <a:endParaRPr lang="en-US" sz="1700" dirty="0">
              <a:solidFill>
                <a:schemeClr val="dk1"/>
              </a:solidFill>
              <a:latin typeface="Corbel"/>
              <a:ea typeface="Corbel"/>
              <a:cs typeface="Corbel"/>
              <a:sym typeface="Corbel"/>
            </a:endParaRPr>
          </a:p>
          <a:p>
            <a:pPr marL="742950" lvl="1" indent="-171450">
              <a:buClr>
                <a:schemeClr val="dk1"/>
              </a:buClr>
              <a:buSzPts val="1800"/>
            </a:pPr>
            <a:endParaRPr lang="en-US" dirty="0">
              <a:solidFill>
                <a:schemeClr val="dk1"/>
              </a:solidFill>
              <a:latin typeface="Corbel"/>
              <a:ea typeface="Corbel"/>
              <a:cs typeface="Corbel"/>
              <a:sym typeface="Corbel"/>
            </a:endParaRPr>
          </a:p>
          <a:p>
            <a:pPr marL="850900" marR="0" lvl="1" indent="-285750" algn="l" rtl="0">
              <a:spcBef>
                <a:spcPts val="0"/>
              </a:spcBef>
              <a:spcAft>
                <a:spcPts val="0"/>
              </a:spcAft>
              <a:buClr>
                <a:schemeClr val="dk1"/>
              </a:buClr>
              <a:buSzPts val="1700"/>
              <a:buFont typeface="Arial" panose="020B0604020202020204" pitchFamily="34" charset="0"/>
              <a:buChar char="•"/>
            </a:pPr>
            <a:endParaRPr sz="1700" b="0" i="0" u="none" strike="noStrike" cap="none" dirty="0">
              <a:solidFill>
                <a:schemeClr val="dk1"/>
              </a:solidFill>
              <a:latin typeface="Corbel"/>
              <a:ea typeface="Corbel"/>
              <a:cs typeface="Corbel"/>
              <a:sym typeface="Corbel"/>
            </a:endParaRPr>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spcBef>
                <a:spcPts val="0"/>
              </a:spcBef>
              <a:spcAft>
                <a:spcPts val="0"/>
              </a:spcAft>
              <a:buNone/>
            </a:pPr>
            <a:endParaRPr sz="1800" b="0" i="0" u="none" strike="noStrike" cap="none" dirty="0">
              <a:solidFill>
                <a:schemeClr val="dk1"/>
              </a:solidFill>
              <a:latin typeface="Corbel"/>
              <a:ea typeface="Corbel"/>
              <a:cs typeface="Corbel"/>
              <a:sym typeface="Corbel"/>
            </a:endParaRPr>
          </a:p>
        </p:txBody>
      </p:sp>
      <p:pic>
        <p:nvPicPr>
          <p:cNvPr id="196" name="Google Shape;196;p7" descr="IMG_0777.JPG"/>
          <p:cNvPicPr preferRelativeResize="0"/>
          <p:nvPr/>
        </p:nvPicPr>
        <p:blipFill rotWithShape="1">
          <a:blip r:embed="rId3">
            <a:alphaModFix/>
          </a:blip>
          <a:srcRect/>
          <a:stretch/>
        </p:blipFill>
        <p:spPr>
          <a:xfrm>
            <a:off x="55650" y="397290"/>
            <a:ext cx="2438400" cy="1828800"/>
          </a:xfrm>
          <a:prstGeom prst="rect">
            <a:avLst/>
          </a:prstGeom>
          <a:ln>
            <a:noFill/>
          </a:ln>
          <a:effectLst>
            <a:softEdge rad="112500"/>
          </a:effectLst>
        </p:spPr>
      </p:pic>
      <p:sp>
        <p:nvSpPr>
          <p:cNvPr id="197" name="Google Shape;197;p7"/>
          <p:cNvSpPr txBox="1"/>
          <p:nvPr/>
        </p:nvSpPr>
        <p:spPr>
          <a:xfrm>
            <a:off x="1887221" y="49262"/>
            <a:ext cx="6297900" cy="17235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dirty="0">
                <a:solidFill>
                  <a:schemeClr val="dk1"/>
                </a:solidFill>
                <a:latin typeface="Corbel"/>
                <a:ea typeface="Corbel"/>
                <a:cs typeface="Corbel"/>
                <a:sym typeface="Corbel"/>
              </a:rPr>
              <a:t>Grades and Prerequisites</a:t>
            </a:r>
            <a:endParaRPr sz="5000"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61170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6493-B4FB-46D1-BF96-9C94A20F66C4}"/>
              </a:ext>
            </a:extLst>
          </p:cNvPr>
          <p:cNvSpPr>
            <a:spLocks noGrp="1"/>
          </p:cNvSpPr>
          <p:nvPr>
            <p:ph type="title"/>
          </p:nvPr>
        </p:nvSpPr>
        <p:spPr>
          <a:xfrm>
            <a:off x="1257300" y="169817"/>
            <a:ext cx="7886700" cy="1325563"/>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Degree &amp; Career Options</a:t>
            </a:r>
          </a:p>
        </p:txBody>
      </p:sp>
      <p:sp>
        <p:nvSpPr>
          <p:cNvPr id="5" name="TextBox 4">
            <a:extLst>
              <a:ext uri="{FF2B5EF4-FFF2-40B4-BE49-F238E27FC236}">
                <a16:creationId xmlns:a16="http://schemas.microsoft.com/office/drawing/2014/main" id="{91601238-C7C6-4698-940B-778036F22A90}"/>
              </a:ext>
            </a:extLst>
          </p:cNvPr>
          <p:cNvSpPr txBox="1"/>
          <p:nvPr/>
        </p:nvSpPr>
        <p:spPr>
          <a:xfrm>
            <a:off x="364738" y="1178651"/>
            <a:ext cx="8230621" cy="4801314"/>
          </a:xfrm>
          <a:prstGeom prst="rect">
            <a:avLst/>
          </a:prstGeom>
          <a:noFill/>
        </p:spPr>
        <p:txBody>
          <a:bodyPr wrap="square" rtlCol="0">
            <a:spAutoFit/>
          </a:bodyPr>
          <a:lstStyle/>
          <a:p>
            <a:pPr marL="402336" lvl="1">
              <a:defRPr/>
            </a:pPr>
            <a:r>
              <a:rPr lang="en-US" dirty="0"/>
              <a:t>Students can pursue short term programs, part-time and full time, as well as the 2 year AAS in Culinary Arts.  </a:t>
            </a:r>
          </a:p>
          <a:p>
            <a:pPr marL="402336" lvl="1">
              <a:defRPr/>
            </a:pPr>
            <a:endParaRPr lang="en-US" dirty="0"/>
          </a:p>
          <a:p>
            <a:pPr marL="640080" lvl="1" indent="-237744">
              <a:buFont typeface="Verdana"/>
              <a:buChar char="◦"/>
              <a:defRPr/>
            </a:pPr>
            <a:r>
              <a:rPr lang="en-US" b="1" dirty="0"/>
              <a:t>AAS in Culinary Arts (2 years, full time)</a:t>
            </a:r>
          </a:p>
          <a:p>
            <a:pPr marL="886968" lvl="2">
              <a:buFont typeface="Wingdings 2"/>
              <a:buChar char=""/>
              <a:defRPr/>
            </a:pPr>
            <a:r>
              <a:rPr lang="en-US" dirty="0"/>
              <a:t>60-66 credits, Culinary and General Education Component</a:t>
            </a:r>
          </a:p>
          <a:p>
            <a:pPr marL="886968" lvl="2">
              <a:defRPr/>
            </a:pPr>
            <a:endParaRPr lang="en-US" dirty="0"/>
          </a:p>
          <a:p>
            <a:pPr marL="640080" lvl="1" indent="-237744">
              <a:buFont typeface="Verdana"/>
              <a:buChar char="◦"/>
              <a:defRPr/>
            </a:pPr>
            <a:r>
              <a:rPr lang="en-US" b="1" dirty="0"/>
              <a:t>Certificate of Completion-Culinary Arts II (3-4 semesters)</a:t>
            </a:r>
          </a:p>
          <a:p>
            <a:pPr marL="886968" lvl="2">
              <a:buFont typeface="Wingdings 2"/>
              <a:buChar char=""/>
              <a:defRPr/>
            </a:pPr>
            <a:r>
              <a:rPr lang="en-US" dirty="0"/>
              <a:t>36-38 credits</a:t>
            </a:r>
          </a:p>
          <a:p>
            <a:pPr marL="886968" lvl="2">
              <a:defRPr/>
            </a:pPr>
            <a:endParaRPr lang="en-US" dirty="0"/>
          </a:p>
          <a:p>
            <a:pPr marL="640080" lvl="1" indent="-237744">
              <a:buFont typeface="Verdana"/>
              <a:buChar char="◦"/>
              <a:defRPr/>
            </a:pPr>
            <a:r>
              <a:rPr lang="en-US" b="1" dirty="0"/>
              <a:t>Certificate of Completion-Culinary Arts I (1 to 2 semesters)</a:t>
            </a:r>
          </a:p>
          <a:p>
            <a:pPr marL="886968" lvl="2">
              <a:buFont typeface="Wingdings 2"/>
              <a:buChar char=""/>
              <a:defRPr/>
            </a:pPr>
            <a:r>
              <a:rPr lang="en-US" dirty="0"/>
              <a:t>16-20 credits</a:t>
            </a:r>
          </a:p>
          <a:p>
            <a:pPr marL="886968" lvl="2">
              <a:defRPr/>
            </a:pPr>
            <a:endParaRPr lang="en-US" dirty="0"/>
          </a:p>
          <a:p>
            <a:pPr marL="640080" lvl="1" indent="-237744">
              <a:buFont typeface="Verdana"/>
              <a:buChar char="◦"/>
              <a:defRPr/>
            </a:pPr>
            <a:r>
              <a:rPr lang="en-US" b="1" dirty="0"/>
              <a:t>Certificate of Completions-Commercial Baking and Pastry (2 semesters)</a:t>
            </a:r>
          </a:p>
          <a:p>
            <a:pPr marL="886968" lvl="2">
              <a:buFont typeface="Wingdings 2"/>
              <a:buChar char=""/>
              <a:defRPr/>
            </a:pPr>
            <a:r>
              <a:rPr lang="en-US" dirty="0"/>
              <a:t>18-20 credits</a:t>
            </a:r>
          </a:p>
          <a:p>
            <a:pPr marL="429768" lvl="1">
              <a:buFont typeface="Wingdings 2"/>
              <a:buChar char=""/>
              <a:defRPr/>
            </a:pPr>
            <a:endParaRPr lang="en-US" sz="1600" dirty="0"/>
          </a:p>
          <a:p>
            <a:pPr marL="429768" lvl="1">
              <a:buFont typeface="Wingdings 2"/>
              <a:buChar char=""/>
              <a:defRPr/>
            </a:pPr>
            <a:endParaRPr lang="en-US" sz="1600" dirty="0"/>
          </a:p>
          <a:p>
            <a:pPr marL="800100" lvl="1" indent="-342900">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7752" y="4810990"/>
            <a:ext cx="2186247" cy="1639685"/>
          </a:xfrm>
          <a:prstGeom prst="rect">
            <a:avLst/>
          </a:prstGeom>
          <a:ln>
            <a:noFill/>
          </a:ln>
          <a:effectLst>
            <a:softEdge rad="112500"/>
          </a:effectLst>
        </p:spPr>
      </p:pic>
    </p:spTree>
    <p:extLst>
      <p:ext uri="{BB962C8B-B14F-4D97-AF65-F5344CB8AC3E}">
        <p14:creationId xmlns:p14="http://schemas.microsoft.com/office/powerpoint/2010/main" val="89689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0364"/>
            <a:ext cx="7886700" cy="851607"/>
          </a:xfrm>
        </p:spPr>
        <p:txBody>
          <a:bodyPr>
            <a:noAutofit/>
          </a:bodyPr>
          <a:lstStyle/>
          <a:p>
            <a:r>
              <a:rPr lang="en-US" sz="3600" dirty="0"/>
              <a:t>Stackable Credentials / University Transfer</a:t>
            </a:r>
            <a:br>
              <a:rPr lang="en-US" sz="3600" dirty="0"/>
            </a:br>
            <a:endParaRPr lang="en-US" sz="3600" dirty="0"/>
          </a:p>
        </p:txBody>
      </p:sp>
      <p:sp>
        <p:nvSpPr>
          <p:cNvPr id="3" name="Content Placeholder 2"/>
          <p:cNvSpPr txBox="1">
            <a:spLocks/>
          </p:cNvSpPr>
          <p:nvPr/>
        </p:nvSpPr>
        <p:spPr>
          <a:xfrm>
            <a:off x="2853864" y="1429788"/>
            <a:ext cx="5968538" cy="415636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83464">
              <a:buFont typeface="Wingdings 2"/>
              <a:buChar char=""/>
              <a:defRPr/>
            </a:pPr>
            <a:r>
              <a:rPr lang="en-US" sz="2200" dirty="0"/>
              <a:t>All academic awards within the Culinary Arts program are offered as stackable credentials.</a:t>
            </a:r>
          </a:p>
          <a:p>
            <a:pPr marL="365760" indent="-283464">
              <a:buFont typeface="Wingdings 2"/>
              <a:buChar char=""/>
              <a:defRPr/>
            </a:pPr>
            <a:r>
              <a:rPr lang="en-US" sz="2200" dirty="0"/>
              <a:t>Students can begin with a Certificate of Completion (CCL) in Culinary Arts I, which stacks into CCL Culinary Arts II and the AAS Degree.</a:t>
            </a:r>
          </a:p>
          <a:p>
            <a:pPr marL="365760" indent="-283464">
              <a:buFont typeface="Wingdings 2"/>
              <a:buChar char=""/>
              <a:defRPr/>
            </a:pPr>
            <a:r>
              <a:rPr lang="en-US" sz="2200" dirty="0"/>
              <a:t>Upon successful completion of the AAS Degree, students have the option to transfer into any of the Bachelor degree programs listed below to continue their education:</a:t>
            </a:r>
          </a:p>
          <a:p>
            <a:pPr marL="82296" indent="0">
              <a:buNone/>
              <a:defRPr/>
            </a:pPr>
            <a:endParaRPr lang="en-US" sz="2400" dirty="0"/>
          </a:p>
          <a:p>
            <a:pPr marL="745236" lvl="1" indent="-342900">
              <a:buFont typeface="Courier New" panose="02070309020205020404" pitchFamily="49" charset="0"/>
              <a:buChar char="o"/>
              <a:defRPr/>
            </a:pPr>
            <a:r>
              <a:rPr lang="en-US" sz="1700" dirty="0"/>
              <a:t>Bachelor of Hotel and Restaurant Management, </a:t>
            </a:r>
            <a:r>
              <a:rPr lang="en-US" sz="1700" b="1" dirty="0">
                <a:solidFill>
                  <a:srgbClr val="0070C0"/>
                </a:solidFill>
              </a:rPr>
              <a:t>NAU</a:t>
            </a:r>
          </a:p>
          <a:p>
            <a:pPr marL="745236" lvl="1" indent="-342900">
              <a:buFont typeface="Courier New" panose="02070309020205020404" pitchFamily="49" charset="0"/>
              <a:buChar char="o"/>
              <a:defRPr/>
            </a:pPr>
            <a:r>
              <a:rPr lang="en-US" sz="1700" dirty="0"/>
              <a:t>BIS-Hospitality Leadership (90/30), </a:t>
            </a:r>
            <a:r>
              <a:rPr lang="en-US" sz="1700" b="1" dirty="0">
                <a:solidFill>
                  <a:srgbClr val="0070C0"/>
                </a:solidFill>
              </a:rPr>
              <a:t>NAU</a:t>
            </a:r>
          </a:p>
          <a:p>
            <a:pPr marL="745236" lvl="1" indent="-342900">
              <a:buFont typeface="Courier New" panose="02070309020205020404" pitchFamily="49" charset="0"/>
              <a:buChar char="o"/>
              <a:defRPr/>
            </a:pPr>
            <a:r>
              <a:rPr lang="en-US" sz="1700" dirty="0"/>
              <a:t>Bachelor of Applied Science, Foodservice Management, </a:t>
            </a:r>
            <a:r>
              <a:rPr lang="en-US" sz="1700" b="1" dirty="0">
                <a:solidFill>
                  <a:srgbClr val="FF0000"/>
                </a:solidFill>
              </a:rPr>
              <a:t>ASU</a:t>
            </a:r>
            <a:r>
              <a:rPr lang="en-US" sz="1700" dirty="0"/>
              <a:t> </a:t>
            </a:r>
          </a:p>
          <a:p>
            <a:pPr marL="745236" lvl="1" indent="-342900">
              <a:buFont typeface="Courier New" panose="02070309020205020404" pitchFamily="49" charset="0"/>
              <a:buChar char="o"/>
              <a:defRPr/>
            </a:pPr>
            <a:r>
              <a:rPr lang="en-US" sz="1700" dirty="0"/>
              <a:t>Bachelor of Hospitality Management, </a:t>
            </a:r>
            <a:r>
              <a:rPr lang="en-US" sz="1700" b="1" dirty="0">
                <a:solidFill>
                  <a:srgbClr val="7030A0"/>
                </a:solidFill>
              </a:rPr>
              <a:t>GCU</a:t>
            </a:r>
            <a:r>
              <a:rPr lang="en-US" sz="1700" dirty="0">
                <a:solidFill>
                  <a:srgbClr val="0070C0"/>
                </a:solidFill>
              </a:rPr>
              <a:t>	</a:t>
            </a:r>
            <a:endParaRPr lang="en-US" sz="1700"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0293" y="1778923"/>
            <a:ext cx="2593571" cy="3458095"/>
          </a:xfrm>
          <a:prstGeom prst="rect">
            <a:avLst/>
          </a:prstGeom>
          <a:ln>
            <a:noFill/>
          </a:ln>
          <a:effectLst>
            <a:softEdge rad="112500"/>
          </a:effectLst>
        </p:spPr>
      </p:pic>
    </p:spTree>
    <p:extLst>
      <p:ext uri="{BB962C8B-B14F-4D97-AF65-F5344CB8AC3E}">
        <p14:creationId xmlns:p14="http://schemas.microsoft.com/office/powerpoint/2010/main" val="3960942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89735" cy="1325563"/>
          </a:xfrm>
        </p:spPr>
        <p:txBody>
          <a:bodyPr/>
          <a:lstStyle/>
          <a:p>
            <a:r>
              <a:rPr lang="en-US" dirty="0" err="1"/>
              <a:t>ServSafe</a:t>
            </a:r>
            <a:r>
              <a:rPr lang="en-US" dirty="0"/>
              <a:t> Food Manager Certification</a:t>
            </a:r>
          </a:p>
        </p:txBody>
      </p:sp>
      <p:sp>
        <p:nvSpPr>
          <p:cNvPr id="3" name="Content Placeholder 2"/>
          <p:cNvSpPr>
            <a:spLocks noGrp="1"/>
          </p:cNvSpPr>
          <p:nvPr>
            <p:ph idx="1"/>
          </p:nvPr>
        </p:nvSpPr>
        <p:spPr>
          <a:xfrm>
            <a:off x="254578" y="1476490"/>
            <a:ext cx="5838651" cy="4351338"/>
          </a:xfrm>
        </p:spPr>
        <p:txBody>
          <a:bodyPr>
            <a:normAutofit/>
          </a:bodyPr>
          <a:lstStyle/>
          <a:p>
            <a:r>
              <a:rPr lang="en-US" sz="2000" dirty="0"/>
              <a:t>Culinary Arts students are required to successfully complete a </a:t>
            </a:r>
            <a:r>
              <a:rPr lang="en-US" sz="2000" dirty="0" err="1"/>
              <a:t>ServSafe</a:t>
            </a:r>
            <a:r>
              <a:rPr lang="en-US" sz="2000" dirty="0"/>
              <a:t> foodservice sanitation course as part of the certificate and degree programs.</a:t>
            </a:r>
          </a:p>
          <a:p>
            <a:r>
              <a:rPr lang="en-US" sz="2000" dirty="0" err="1"/>
              <a:t>ServSafe</a:t>
            </a:r>
            <a:r>
              <a:rPr lang="en-US" sz="2000" dirty="0"/>
              <a:t> is a food and beverage safety training and certificate program administered by the U.S. National Restaurant Association. The program is accredited by ANSI and the Conference for Food Protection.</a:t>
            </a:r>
          </a:p>
          <a:p>
            <a:r>
              <a:rPr lang="en-US" sz="2000" dirty="0"/>
              <a:t>Successful completers of the exam earn the nationally recognized credential of </a:t>
            </a:r>
            <a:r>
              <a:rPr lang="en-US" sz="2000" dirty="0" err="1"/>
              <a:t>ServSafe</a:t>
            </a:r>
            <a:r>
              <a:rPr lang="en-US" sz="2000" dirty="0"/>
              <a:t> Food Manager.</a:t>
            </a:r>
          </a:p>
          <a:p>
            <a:r>
              <a:rPr lang="en-US" sz="2000" dirty="0"/>
              <a:t>Food Manager Certification is required by Maricopa County Environmental Services for all managers of a kitchen operation.</a:t>
            </a:r>
          </a:p>
        </p:txBody>
      </p:sp>
      <p:pic>
        <p:nvPicPr>
          <p:cNvPr id="4" name="Picture 3" descr="Inocuidad de los Alimentos | Food Safety Certification &amp; Consulting Services Puerto Rico"/>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35040" y="4913948"/>
            <a:ext cx="2983345" cy="1678131"/>
          </a:xfrm>
          <a:prstGeom prst="rect">
            <a:avLst/>
          </a:prstGeom>
        </p:spPr>
      </p:pic>
    </p:spTree>
    <p:extLst>
      <p:ext uri="{BB962C8B-B14F-4D97-AF65-F5344CB8AC3E}">
        <p14:creationId xmlns:p14="http://schemas.microsoft.com/office/powerpoint/2010/main" val="16937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Becoming an EMCC College Student</a:t>
            </a:r>
          </a:p>
        </p:txBody>
      </p:sp>
      <p:sp>
        <p:nvSpPr>
          <p:cNvPr id="3" name="Content Placeholder 2"/>
          <p:cNvSpPr>
            <a:spLocks noGrp="1"/>
          </p:cNvSpPr>
          <p:nvPr>
            <p:ph idx="1"/>
          </p:nvPr>
        </p:nvSpPr>
        <p:spPr/>
        <p:txBody>
          <a:bodyPr/>
          <a:lstStyle/>
          <a:p>
            <a:r>
              <a:rPr lang="en-US" dirty="0"/>
              <a:t>Students enrolled in the West-MEC Culinary Arts program must also enroll separately with EMCC as an official student.</a:t>
            </a:r>
          </a:p>
          <a:p>
            <a:r>
              <a:rPr lang="en-US" dirty="0"/>
              <a:t>Registration with West-MEC does not automatically enroll a student into the EMCC program.</a:t>
            </a:r>
          </a:p>
          <a:p>
            <a:r>
              <a:rPr lang="en-US" dirty="0"/>
              <a:t>Dual participation within two programs.</a:t>
            </a:r>
          </a:p>
          <a:p>
            <a:r>
              <a:rPr lang="en-US" dirty="0"/>
              <a:t>EMCC admissions staff are here this evening to assist with the process.</a:t>
            </a:r>
          </a:p>
        </p:txBody>
      </p:sp>
    </p:spTree>
    <p:extLst>
      <p:ext uri="{BB962C8B-B14F-4D97-AF65-F5344CB8AC3E}">
        <p14:creationId xmlns:p14="http://schemas.microsoft.com/office/powerpoint/2010/main" val="34014096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5112</TotalTime>
  <Words>1956</Words>
  <Application>Microsoft Office PowerPoint</Application>
  <PresentationFormat>On-screen Show (4:3)</PresentationFormat>
  <Paragraphs>212</Paragraphs>
  <Slides>20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Calibri Light</vt:lpstr>
      <vt:lpstr>Corbel</vt:lpstr>
      <vt:lpstr>Courier New</vt:lpstr>
      <vt:lpstr>Open Sans</vt:lpstr>
      <vt:lpstr>Times New Roman</vt:lpstr>
      <vt:lpstr>Verdana</vt:lpstr>
      <vt:lpstr>Wingdings</vt:lpstr>
      <vt:lpstr>Wingdings 2</vt:lpstr>
      <vt:lpstr>Office Theme</vt:lpstr>
      <vt:lpstr> CULINARY ARTS Registration Night 2023-24 Cohort </vt:lpstr>
      <vt:lpstr>AGENDA</vt:lpstr>
      <vt:lpstr>PowerPoint Presentation</vt:lpstr>
      <vt:lpstr>PowerPoint Presentation</vt:lpstr>
      <vt:lpstr>PowerPoint Presentation</vt:lpstr>
      <vt:lpstr>Degree &amp; Career Options</vt:lpstr>
      <vt:lpstr>Stackable Credentials / University Transfer </vt:lpstr>
      <vt:lpstr>ServSafe Food Manager Certification</vt:lpstr>
      <vt:lpstr>Becoming an EMCC College Student</vt:lpstr>
      <vt:lpstr>FERPA Family Educational Rights and Privacy Act </vt:lpstr>
      <vt:lpstr>PowerPoint Presentation</vt:lpstr>
      <vt:lpstr>PowerPoint Presentation</vt:lpstr>
      <vt:lpstr>Examples of Food Industry Sectors that Students can focus their Career Goals</vt:lpstr>
      <vt:lpstr>Graduates and Employers Below are examples of where our students have found employment</vt:lpstr>
      <vt:lpstr>MANDATORY DRESS CODE FOR LAB BASED COURSES </vt:lpstr>
      <vt:lpstr>PowerPoint Presentation</vt:lpstr>
      <vt:lpstr>PowerPoint Presentation</vt:lpstr>
      <vt:lpstr>PowerPoint Presentation</vt:lpstr>
      <vt:lpstr>PowerPoint Presentation</vt:lpstr>
      <vt:lpstr>TO DO LIST /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ORIENTATION</dc:title>
  <dc:creator>Tressa Jumps</dc:creator>
  <cp:lastModifiedBy>Speranta Klees</cp:lastModifiedBy>
  <cp:revision>118</cp:revision>
  <cp:lastPrinted>2019-07-22T21:38:25Z</cp:lastPrinted>
  <dcterms:created xsi:type="dcterms:W3CDTF">2017-11-19T23:10:39Z</dcterms:created>
  <dcterms:modified xsi:type="dcterms:W3CDTF">2023-04-11T22:14:59Z</dcterms:modified>
</cp:coreProperties>
</file>